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0" r:id="rId3"/>
    <p:sldId id="266" r:id="rId4"/>
    <p:sldId id="268" r:id="rId5"/>
    <p:sldId id="272" r:id="rId6"/>
    <p:sldId id="271" r:id="rId7"/>
    <p:sldId id="270" r:id="rId8"/>
    <p:sldId id="269" r:id="rId9"/>
    <p:sldId id="273" r:id="rId10"/>
    <p:sldId id="278" r:id="rId11"/>
    <p:sldId id="277" r:id="rId12"/>
    <p:sldId id="276" r:id="rId13"/>
    <p:sldId id="275" r:id="rId14"/>
    <p:sldId id="274" r:id="rId15"/>
    <p:sldId id="282" r:id="rId16"/>
    <p:sldId id="281" r:id="rId17"/>
    <p:sldId id="28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5" d="100"/>
          <a:sy n="65" d="100"/>
        </p:scale>
        <p:origin x="65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BA075-B089-4696-9F78-7212B54F32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56C5206-8CA8-4B81-AFB4-C10AA5F5A0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FB6F0C0-9199-4208-B2A4-AEB27D95946B}"/>
              </a:ext>
            </a:extLst>
          </p:cNvPr>
          <p:cNvSpPr>
            <a:spLocks noGrp="1"/>
          </p:cNvSpPr>
          <p:nvPr>
            <p:ph type="dt" sz="half" idx="10"/>
          </p:nvPr>
        </p:nvSpPr>
        <p:spPr/>
        <p:txBody>
          <a:bodyPr/>
          <a:lstStyle/>
          <a:p>
            <a:fld id="{23DF6619-0181-4C0A-85F3-404A40FE7140}" type="datetimeFigureOut">
              <a:rPr lang="en-IN" smtClean="0"/>
              <a:t>12-06-2021</a:t>
            </a:fld>
            <a:endParaRPr lang="en-IN"/>
          </a:p>
        </p:txBody>
      </p:sp>
      <p:sp>
        <p:nvSpPr>
          <p:cNvPr id="5" name="Footer Placeholder 4">
            <a:extLst>
              <a:ext uri="{FF2B5EF4-FFF2-40B4-BE49-F238E27FC236}">
                <a16:creationId xmlns:a16="http://schemas.microsoft.com/office/drawing/2014/main" id="{D57498DB-3501-4AA0-A9DA-3A100853FA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6A1025-CE76-43B0-9F69-69589249B6B4}"/>
              </a:ext>
            </a:extLst>
          </p:cNvPr>
          <p:cNvSpPr>
            <a:spLocks noGrp="1"/>
          </p:cNvSpPr>
          <p:nvPr>
            <p:ph type="sldNum" sz="quarter" idx="12"/>
          </p:nvPr>
        </p:nvSpPr>
        <p:spPr/>
        <p:txBody>
          <a:bodyPr/>
          <a:lstStyle/>
          <a:p>
            <a:fld id="{24062BA8-0CD2-4949-A300-3AC326354D38}" type="slidenum">
              <a:rPr lang="en-IN" smtClean="0"/>
              <a:t>‹#›</a:t>
            </a:fld>
            <a:endParaRPr lang="en-IN"/>
          </a:p>
        </p:txBody>
      </p:sp>
    </p:spTree>
    <p:extLst>
      <p:ext uri="{BB962C8B-B14F-4D97-AF65-F5344CB8AC3E}">
        <p14:creationId xmlns:p14="http://schemas.microsoft.com/office/powerpoint/2010/main" val="2302677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2E5A0-BD83-4030-B864-E9DE0481997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B94C30B-6969-4912-87B2-B8DB292402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B47F73-8234-43F2-8BB6-B89EC254EA81}"/>
              </a:ext>
            </a:extLst>
          </p:cNvPr>
          <p:cNvSpPr>
            <a:spLocks noGrp="1"/>
          </p:cNvSpPr>
          <p:nvPr>
            <p:ph type="dt" sz="half" idx="10"/>
          </p:nvPr>
        </p:nvSpPr>
        <p:spPr/>
        <p:txBody>
          <a:bodyPr/>
          <a:lstStyle/>
          <a:p>
            <a:fld id="{23DF6619-0181-4C0A-85F3-404A40FE7140}" type="datetimeFigureOut">
              <a:rPr lang="en-IN" smtClean="0"/>
              <a:t>12-06-2021</a:t>
            </a:fld>
            <a:endParaRPr lang="en-IN"/>
          </a:p>
        </p:txBody>
      </p:sp>
      <p:sp>
        <p:nvSpPr>
          <p:cNvPr id="5" name="Footer Placeholder 4">
            <a:extLst>
              <a:ext uri="{FF2B5EF4-FFF2-40B4-BE49-F238E27FC236}">
                <a16:creationId xmlns:a16="http://schemas.microsoft.com/office/drawing/2014/main" id="{E3490687-C7E9-4CCE-8443-920BF2EA54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665BF58-04A9-468A-8C47-CFECDF1C984F}"/>
              </a:ext>
            </a:extLst>
          </p:cNvPr>
          <p:cNvSpPr>
            <a:spLocks noGrp="1"/>
          </p:cNvSpPr>
          <p:nvPr>
            <p:ph type="sldNum" sz="quarter" idx="12"/>
          </p:nvPr>
        </p:nvSpPr>
        <p:spPr/>
        <p:txBody>
          <a:bodyPr/>
          <a:lstStyle/>
          <a:p>
            <a:fld id="{24062BA8-0CD2-4949-A300-3AC326354D38}" type="slidenum">
              <a:rPr lang="en-IN" smtClean="0"/>
              <a:t>‹#›</a:t>
            </a:fld>
            <a:endParaRPr lang="en-IN"/>
          </a:p>
        </p:txBody>
      </p:sp>
    </p:spTree>
    <p:extLst>
      <p:ext uri="{BB962C8B-B14F-4D97-AF65-F5344CB8AC3E}">
        <p14:creationId xmlns:p14="http://schemas.microsoft.com/office/powerpoint/2010/main" val="413472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E711D5-D156-43A3-8F5F-5447E3E753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3FAE8DE-2AB9-4B6F-B5FB-E4181E4F62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159F08-23FC-43F9-8D23-9CF4E2018739}"/>
              </a:ext>
            </a:extLst>
          </p:cNvPr>
          <p:cNvSpPr>
            <a:spLocks noGrp="1"/>
          </p:cNvSpPr>
          <p:nvPr>
            <p:ph type="dt" sz="half" idx="10"/>
          </p:nvPr>
        </p:nvSpPr>
        <p:spPr/>
        <p:txBody>
          <a:bodyPr/>
          <a:lstStyle/>
          <a:p>
            <a:fld id="{23DF6619-0181-4C0A-85F3-404A40FE7140}" type="datetimeFigureOut">
              <a:rPr lang="en-IN" smtClean="0"/>
              <a:t>12-06-2021</a:t>
            </a:fld>
            <a:endParaRPr lang="en-IN"/>
          </a:p>
        </p:txBody>
      </p:sp>
      <p:sp>
        <p:nvSpPr>
          <p:cNvPr id="5" name="Footer Placeholder 4">
            <a:extLst>
              <a:ext uri="{FF2B5EF4-FFF2-40B4-BE49-F238E27FC236}">
                <a16:creationId xmlns:a16="http://schemas.microsoft.com/office/drawing/2014/main" id="{6670B283-2040-482A-B53C-9F0560005A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204428-0D99-408F-BC82-B16F87E4B44E}"/>
              </a:ext>
            </a:extLst>
          </p:cNvPr>
          <p:cNvSpPr>
            <a:spLocks noGrp="1"/>
          </p:cNvSpPr>
          <p:nvPr>
            <p:ph type="sldNum" sz="quarter" idx="12"/>
          </p:nvPr>
        </p:nvSpPr>
        <p:spPr/>
        <p:txBody>
          <a:bodyPr/>
          <a:lstStyle/>
          <a:p>
            <a:fld id="{24062BA8-0CD2-4949-A300-3AC326354D38}" type="slidenum">
              <a:rPr lang="en-IN" smtClean="0"/>
              <a:t>‹#›</a:t>
            </a:fld>
            <a:endParaRPr lang="en-IN"/>
          </a:p>
        </p:txBody>
      </p:sp>
    </p:spTree>
    <p:extLst>
      <p:ext uri="{BB962C8B-B14F-4D97-AF65-F5344CB8AC3E}">
        <p14:creationId xmlns:p14="http://schemas.microsoft.com/office/powerpoint/2010/main" val="3612062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2D1AF-8378-4453-9B62-6B15D424D5D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B2D3842-867C-4FE9-B3EF-F43E146013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C0D35D-8C79-4FE9-8FED-4756D929FDAD}"/>
              </a:ext>
            </a:extLst>
          </p:cNvPr>
          <p:cNvSpPr>
            <a:spLocks noGrp="1"/>
          </p:cNvSpPr>
          <p:nvPr>
            <p:ph type="dt" sz="half" idx="10"/>
          </p:nvPr>
        </p:nvSpPr>
        <p:spPr/>
        <p:txBody>
          <a:bodyPr/>
          <a:lstStyle/>
          <a:p>
            <a:fld id="{23DF6619-0181-4C0A-85F3-404A40FE7140}" type="datetimeFigureOut">
              <a:rPr lang="en-IN" smtClean="0"/>
              <a:t>12-06-2021</a:t>
            </a:fld>
            <a:endParaRPr lang="en-IN"/>
          </a:p>
        </p:txBody>
      </p:sp>
      <p:sp>
        <p:nvSpPr>
          <p:cNvPr id="5" name="Footer Placeholder 4">
            <a:extLst>
              <a:ext uri="{FF2B5EF4-FFF2-40B4-BE49-F238E27FC236}">
                <a16:creationId xmlns:a16="http://schemas.microsoft.com/office/drawing/2014/main" id="{B8E75BC1-CB39-4B5F-A48A-83C22B43FB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2706A9-3568-4203-B61C-5F802FF07470}"/>
              </a:ext>
            </a:extLst>
          </p:cNvPr>
          <p:cNvSpPr>
            <a:spLocks noGrp="1"/>
          </p:cNvSpPr>
          <p:nvPr>
            <p:ph type="sldNum" sz="quarter" idx="12"/>
          </p:nvPr>
        </p:nvSpPr>
        <p:spPr/>
        <p:txBody>
          <a:bodyPr/>
          <a:lstStyle/>
          <a:p>
            <a:fld id="{24062BA8-0CD2-4949-A300-3AC326354D38}" type="slidenum">
              <a:rPr lang="en-IN" smtClean="0"/>
              <a:t>‹#›</a:t>
            </a:fld>
            <a:endParaRPr lang="en-IN"/>
          </a:p>
        </p:txBody>
      </p:sp>
    </p:spTree>
    <p:extLst>
      <p:ext uri="{BB962C8B-B14F-4D97-AF65-F5344CB8AC3E}">
        <p14:creationId xmlns:p14="http://schemas.microsoft.com/office/powerpoint/2010/main" val="1739210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3A91E-9196-4159-8CE9-00CC0020BE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A0A4D89-6572-40DD-82CE-3AE6726F40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505926-0BEF-4390-9930-FE9DAEFE2757}"/>
              </a:ext>
            </a:extLst>
          </p:cNvPr>
          <p:cNvSpPr>
            <a:spLocks noGrp="1"/>
          </p:cNvSpPr>
          <p:nvPr>
            <p:ph type="dt" sz="half" idx="10"/>
          </p:nvPr>
        </p:nvSpPr>
        <p:spPr/>
        <p:txBody>
          <a:bodyPr/>
          <a:lstStyle/>
          <a:p>
            <a:fld id="{23DF6619-0181-4C0A-85F3-404A40FE7140}" type="datetimeFigureOut">
              <a:rPr lang="en-IN" smtClean="0"/>
              <a:t>12-06-2021</a:t>
            </a:fld>
            <a:endParaRPr lang="en-IN"/>
          </a:p>
        </p:txBody>
      </p:sp>
      <p:sp>
        <p:nvSpPr>
          <p:cNvPr id="5" name="Footer Placeholder 4">
            <a:extLst>
              <a:ext uri="{FF2B5EF4-FFF2-40B4-BE49-F238E27FC236}">
                <a16:creationId xmlns:a16="http://schemas.microsoft.com/office/drawing/2014/main" id="{78E487A1-79CC-4C47-8915-257FAFB61D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1356B7-F6BD-4014-87D2-AD98B245E005}"/>
              </a:ext>
            </a:extLst>
          </p:cNvPr>
          <p:cNvSpPr>
            <a:spLocks noGrp="1"/>
          </p:cNvSpPr>
          <p:nvPr>
            <p:ph type="sldNum" sz="quarter" idx="12"/>
          </p:nvPr>
        </p:nvSpPr>
        <p:spPr/>
        <p:txBody>
          <a:bodyPr/>
          <a:lstStyle/>
          <a:p>
            <a:fld id="{24062BA8-0CD2-4949-A300-3AC326354D38}" type="slidenum">
              <a:rPr lang="en-IN" smtClean="0"/>
              <a:t>‹#›</a:t>
            </a:fld>
            <a:endParaRPr lang="en-IN"/>
          </a:p>
        </p:txBody>
      </p:sp>
    </p:spTree>
    <p:extLst>
      <p:ext uri="{BB962C8B-B14F-4D97-AF65-F5344CB8AC3E}">
        <p14:creationId xmlns:p14="http://schemas.microsoft.com/office/powerpoint/2010/main" val="2821201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1401-1DDA-4DFD-8B2F-3040636CCB7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E9265CC-5830-4DA0-B0F8-86D47FE04A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7D280C2-7927-4510-BD24-6C36ED7617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9016CA4-EF41-4E63-89D6-303648463885}"/>
              </a:ext>
            </a:extLst>
          </p:cNvPr>
          <p:cNvSpPr>
            <a:spLocks noGrp="1"/>
          </p:cNvSpPr>
          <p:nvPr>
            <p:ph type="dt" sz="half" idx="10"/>
          </p:nvPr>
        </p:nvSpPr>
        <p:spPr/>
        <p:txBody>
          <a:bodyPr/>
          <a:lstStyle/>
          <a:p>
            <a:fld id="{23DF6619-0181-4C0A-85F3-404A40FE7140}" type="datetimeFigureOut">
              <a:rPr lang="en-IN" smtClean="0"/>
              <a:t>12-06-2021</a:t>
            </a:fld>
            <a:endParaRPr lang="en-IN"/>
          </a:p>
        </p:txBody>
      </p:sp>
      <p:sp>
        <p:nvSpPr>
          <p:cNvPr id="6" name="Footer Placeholder 5">
            <a:extLst>
              <a:ext uri="{FF2B5EF4-FFF2-40B4-BE49-F238E27FC236}">
                <a16:creationId xmlns:a16="http://schemas.microsoft.com/office/drawing/2014/main" id="{172F9D94-CE1E-4E87-B150-E253E51AD8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00BAC4E-3E12-43AB-AA56-B494BF64F585}"/>
              </a:ext>
            </a:extLst>
          </p:cNvPr>
          <p:cNvSpPr>
            <a:spLocks noGrp="1"/>
          </p:cNvSpPr>
          <p:nvPr>
            <p:ph type="sldNum" sz="quarter" idx="12"/>
          </p:nvPr>
        </p:nvSpPr>
        <p:spPr/>
        <p:txBody>
          <a:bodyPr/>
          <a:lstStyle/>
          <a:p>
            <a:fld id="{24062BA8-0CD2-4949-A300-3AC326354D38}" type="slidenum">
              <a:rPr lang="en-IN" smtClean="0"/>
              <a:t>‹#›</a:t>
            </a:fld>
            <a:endParaRPr lang="en-IN"/>
          </a:p>
        </p:txBody>
      </p:sp>
    </p:spTree>
    <p:extLst>
      <p:ext uri="{BB962C8B-B14F-4D97-AF65-F5344CB8AC3E}">
        <p14:creationId xmlns:p14="http://schemas.microsoft.com/office/powerpoint/2010/main" val="1732609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5C2EA-9A42-43E9-8028-144C3C2B5A5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33AB838-22A6-4087-93D0-CCED3ABEDC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F0AE83-AD34-4B15-91B7-8FA60CA47E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D9A1959-7146-4B5F-AB4D-CDB1EDEAC8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2E1BB1-054F-4A1D-A825-E5636453B1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8B63DF0-D4B1-45D7-ACC5-3A67257FFF51}"/>
              </a:ext>
            </a:extLst>
          </p:cNvPr>
          <p:cNvSpPr>
            <a:spLocks noGrp="1"/>
          </p:cNvSpPr>
          <p:nvPr>
            <p:ph type="dt" sz="half" idx="10"/>
          </p:nvPr>
        </p:nvSpPr>
        <p:spPr/>
        <p:txBody>
          <a:bodyPr/>
          <a:lstStyle/>
          <a:p>
            <a:fld id="{23DF6619-0181-4C0A-85F3-404A40FE7140}" type="datetimeFigureOut">
              <a:rPr lang="en-IN" smtClean="0"/>
              <a:t>12-06-2021</a:t>
            </a:fld>
            <a:endParaRPr lang="en-IN"/>
          </a:p>
        </p:txBody>
      </p:sp>
      <p:sp>
        <p:nvSpPr>
          <p:cNvPr id="8" name="Footer Placeholder 7">
            <a:extLst>
              <a:ext uri="{FF2B5EF4-FFF2-40B4-BE49-F238E27FC236}">
                <a16:creationId xmlns:a16="http://schemas.microsoft.com/office/drawing/2014/main" id="{6B2DFF48-3C11-4684-8F4E-8AA8158C84B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213551E-2E5F-41A3-9229-271A184C8829}"/>
              </a:ext>
            </a:extLst>
          </p:cNvPr>
          <p:cNvSpPr>
            <a:spLocks noGrp="1"/>
          </p:cNvSpPr>
          <p:nvPr>
            <p:ph type="sldNum" sz="quarter" idx="12"/>
          </p:nvPr>
        </p:nvSpPr>
        <p:spPr/>
        <p:txBody>
          <a:bodyPr/>
          <a:lstStyle/>
          <a:p>
            <a:fld id="{24062BA8-0CD2-4949-A300-3AC326354D38}" type="slidenum">
              <a:rPr lang="en-IN" smtClean="0"/>
              <a:t>‹#›</a:t>
            </a:fld>
            <a:endParaRPr lang="en-IN"/>
          </a:p>
        </p:txBody>
      </p:sp>
    </p:spTree>
    <p:extLst>
      <p:ext uri="{BB962C8B-B14F-4D97-AF65-F5344CB8AC3E}">
        <p14:creationId xmlns:p14="http://schemas.microsoft.com/office/powerpoint/2010/main" val="2258578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892CA-7658-46F7-A88B-12CC044C1E1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3D02FAE-37EA-4634-9EDF-0EDBB0D05BDC}"/>
              </a:ext>
            </a:extLst>
          </p:cNvPr>
          <p:cNvSpPr>
            <a:spLocks noGrp="1"/>
          </p:cNvSpPr>
          <p:nvPr>
            <p:ph type="dt" sz="half" idx="10"/>
          </p:nvPr>
        </p:nvSpPr>
        <p:spPr/>
        <p:txBody>
          <a:bodyPr/>
          <a:lstStyle/>
          <a:p>
            <a:fld id="{23DF6619-0181-4C0A-85F3-404A40FE7140}" type="datetimeFigureOut">
              <a:rPr lang="en-IN" smtClean="0"/>
              <a:t>12-06-2021</a:t>
            </a:fld>
            <a:endParaRPr lang="en-IN"/>
          </a:p>
        </p:txBody>
      </p:sp>
      <p:sp>
        <p:nvSpPr>
          <p:cNvPr id="4" name="Footer Placeholder 3">
            <a:extLst>
              <a:ext uri="{FF2B5EF4-FFF2-40B4-BE49-F238E27FC236}">
                <a16:creationId xmlns:a16="http://schemas.microsoft.com/office/drawing/2014/main" id="{DE12DEA4-A085-454A-9200-913D5A31E74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50F8E0A-D18B-47E4-B3D9-3E2EF3C461E0}"/>
              </a:ext>
            </a:extLst>
          </p:cNvPr>
          <p:cNvSpPr>
            <a:spLocks noGrp="1"/>
          </p:cNvSpPr>
          <p:nvPr>
            <p:ph type="sldNum" sz="quarter" idx="12"/>
          </p:nvPr>
        </p:nvSpPr>
        <p:spPr/>
        <p:txBody>
          <a:bodyPr/>
          <a:lstStyle/>
          <a:p>
            <a:fld id="{24062BA8-0CD2-4949-A300-3AC326354D38}" type="slidenum">
              <a:rPr lang="en-IN" smtClean="0"/>
              <a:t>‹#›</a:t>
            </a:fld>
            <a:endParaRPr lang="en-IN"/>
          </a:p>
        </p:txBody>
      </p:sp>
    </p:spTree>
    <p:extLst>
      <p:ext uri="{BB962C8B-B14F-4D97-AF65-F5344CB8AC3E}">
        <p14:creationId xmlns:p14="http://schemas.microsoft.com/office/powerpoint/2010/main" val="3496500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5DBBB9-50AB-4801-AFD7-0FE43872FB22}"/>
              </a:ext>
            </a:extLst>
          </p:cNvPr>
          <p:cNvSpPr>
            <a:spLocks noGrp="1"/>
          </p:cNvSpPr>
          <p:nvPr>
            <p:ph type="dt" sz="half" idx="10"/>
          </p:nvPr>
        </p:nvSpPr>
        <p:spPr/>
        <p:txBody>
          <a:bodyPr/>
          <a:lstStyle/>
          <a:p>
            <a:fld id="{23DF6619-0181-4C0A-85F3-404A40FE7140}" type="datetimeFigureOut">
              <a:rPr lang="en-IN" smtClean="0"/>
              <a:t>12-06-2021</a:t>
            </a:fld>
            <a:endParaRPr lang="en-IN"/>
          </a:p>
        </p:txBody>
      </p:sp>
      <p:sp>
        <p:nvSpPr>
          <p:cNvPr id="3" name="Footer Placeholder 2">
            <a:extLst>
              <a:ext uri="{FF2B5EF4-FFF2-40B4-BE49-F238E27FC236}">
                <a16:creationId xmlns:a16="http://schemas.microsoft.com/office/drawing/2014/main" id="{915371D6-3DF4-44E7-BB71-80D148DB601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855A8C8-AAC2-431D-9E07-7315F1012672}"/>
              </a:ext>
            </a:extLst>
          </p:cNvPr>
          <p:cNvSpPr>
            <a:spLocks noGrp="1"/>
          </p:cNvSpPr>
          <p:nvPr>
            <p:ph type="sldNum" sz="quarter" idx="12"/>
          </p:nvPr>
        </p:nvSpPr>
        <p:spPr/>
        <p:txBody>
          <a:bodyPr/>
          <a:lstStyle/>
          <a:p>
            <a:fld id="{24062BA8-0CD2-4949-A300-3AC326354D38}" type="slidenum">
              <a:rPr lang="en-IN" smtClean="0"/>
              <a:t>‹#›</a:t>
            </a:fld>
            <a:endParaRPr lang="en-IN"/>
          </a:p>
        </p:txBody>
      </p:sp>
    </p:spTree>
    <p:extLst>
      <p:ext uri="{BB962C8B-B14F-4D97-AF65-F5344CB8AC3E}">
        <p14:creationId xmlns:p14="http://schemas.microsoft.com/office/powerpoint/2010/main" val="4058574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134E-4FE7-4E06-B511-0B0BA14AFB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075ABC8-5BA1-4917-841E-9F4E4DED92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EE67240-3895-467C-A0E5-6AB5936EBC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607847-52DB-4CD7-8517-799F3B233942}"/>
              </a:ext>
            </a:extLst>
          </p:cNvPr>
          <p:cNvSpPr>
            <a:spLocks noGrp="1"/>
          </p:cNvSpPr>
          <p:nvPr>
            <p:ph type="dt" sz="half" idx="10"/>
          </p:nvPr>
        </p:nvSpPr>
        <p:spPr/>
        <p:txBody>
          <a:bodyPr/>
          <a:lstStyle/>
          <a:p>
            <a:fld id="{23DF6619-0181-4C0A-85F3-404A40FE7140}" type="datetimeFigureOut">
              <a:rPr lang="en-IN" smtClean="0"/>
              <a:t>12-06-2021</a:t>
            </a:fld>
            <a:endParaRPr lang="en-IN"/>
          </a:p>
        </p:txBody>
      </p:sp>
      <p:sp>
        <p:nvSpPr>
          <p:cNvPr id="6" name="Footer Placeholder 5">
            <a:extLst>
              <a:ext uri="{FF2B5EF4-FFF2-40B4-BE49-F238E27FC236}">
                <a16:creationId xmlns:a16="http://schemas.microsoft.com/office/drawing/2014/main" id="{1085FAB6-942D-4CFC-B054-D6F5D2AD2DE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36EB741-B5FF-4C97-985C-3D100E384120}"/>
              </a:ext>
            </a:extLst>
          </p:cNvPr>
          <p:cNvSpPr>
            <a:spLocks noGrp="1"/>
          </p:cNvSpPr>
          <p:nvPr>
            <p:ph type="sldNum" sz="quarter" idx="12"/>
          </p:nvPr>
        </p:nvSpPr>
        <p:spPr/>
        <p:txBody>
          <a:bodyPr/>
          <a:lstStyle/>
          <a:p>
            <a:fld id="{24062BA8-0CD2-4949-A300-3AC326354D38}" type="slidenum">
              <a:rPr lang="en-IN" smtClean="0"/>
              <a:t>‹#›</a:t>
            </a:fld>
            <a:endParaRPr lang="en-IN"/>
          </a:p>
        </p:txBody>
      </p:sp>
    </p:spTree>
    <p:extLst>
      <p:ext uri="{BB962C8B-B14F-4D97-AF65-F5344CB8AC3E}">
        <p14:creationId xmlns:p14="http://schemas.microsoft.com/office/powerpoint/2010/main" val="999179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D19D0-34FE-4EBF-ABE8-B90C131F55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B23A68F-9605-4BE2-9F35-B06DA15C1A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964C36E-B196-4D36-9C79-A41EA9CFDE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4A80A5-AFA9-4533-B148-07ADF516E536}"/>
              </a:ext>
            </a:extLst>
          </p:cNvPr>
          <p:cNvSpPr>
            <a:spLocks noGrp="1"/>
          </p:cNvSpPr>
          <p:nvPr>
            <p:ph type="dt" sz="half" idx="10"/>
          </p:nvPr>
        </p:nvSpPr>
        <p:spPr/>
        <p:txBody>
          <a:bodyPr/>
          <a:lstStyle/>
          <a:p>
            <a:fld id="{23DF6619-0181-4C0A-85F3-404A40FE7140}" type="datetimeFigureOut">
              <a:rPr lang="en-IN" smtClean="0"/>
              <a:t>12-06-2021</a:t>
            </a:fld>
            <a:endParaRPr lang="en-IN"/>
          </a:p>
        </p:txBody>
      </p:sp>
      <p:sp>
        <p:nvSpPr>
          <p:cNvPr id="6" name="Footer Placeholder 5">
            <a:extLst>
              <a:ext uri="{FF2B5EF4-FFF2-40B4-BE49-F238E27FC236}">
                <a16:creationId xmlns:a16="http://schemas.microsoft.com/office/drawing/2014/main" id="{1C3F478C-5E79-43A5-AA60-A7CE14D3C3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66C61C-D9C5-4D73-A959-186623441003}"/>
              </a:ext>
            </a:extLst>
          </p:cNvPr>
          <p:cNvSpPr>
            <a:spLocks noGrp="1"/>
          </p:cNvSpPr>
          <p:nvPr>
            <p:ph type="sldNum" sz="quarter" idx="12"/>
          </p:nvPr>
        </p:nvSpPr>
        <p:spPr/>
        <p:txBody>
          <a:bodyPr/>
          <a:lstStyle/>
          <a:p>
            <a:fld id="{24062BA8-0CD2-4949-A300-3AC326354D38}" type="slidenum">
              <a:rPr lang="en-IN" smtClean="0"/>
              <a:t>‹#›</a:t>
            </a:fld>
            <a:endParaRPr lang="en-IN"/>
          </a:p>
        </p:txBody>
      </p:sp>
    </p:spTree>
    <p:extLst>
      <p:ext uri="{BB962C8B-B14F-4D97-AF65-F5344CB8AC3E}">
        <p14:creationId xmlns:p14="http://schemas.microsoft.com/office/powerpoint/2010/main" val="1462578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5EA818-3EF9-4C8F-B282-587816C2DB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1500AC9-D354-4C98-84C0-7534FFCE4D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0A7E77-4714-4353-9954-FF07F3B527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DF6619-0181-4C0A-85F3-404A40FE7140}" type="datetimeFigureOut">
              <a:rPr lang="en-IN" smtClean="0"/>
              <a:t>12-06-2021</a:t>
            </a:fld>
            <a:endParaRPr lang="en-IN"/>
          </a:p>
        </p:txBody>
      </p:sp>
      <p:sp>
        <p:nvSpPr>
          <p:cNvPr id="5" name="Footer Placeholder 4">
            <a:extLst>
              <a:ext uri="{FF2B5EF4-FFF2-40B4-BE49-F238E27FC236}">
                <a16:creationId xmlns:a16="http://schemas.microsoft.com/office/drawing/2014/main" id="{637CA52A-7C09-4FC9-89F9-C4A438DF27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AAE493E-B9DA-4FE2-9960-3E1455B0F5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062BA8-0CD2-4949-A300-3AC326354D38}" type="slidenum">
              <a:rPr lang="en-IN" smtClean="0"/>
              <a:t>‹#›</a:t>
            </a:fld>
            <a:endParaRPr lang="en-IN"/>
          </a:p>
        </p:txBody>
      </p:sp>
    </p:spTree>
    <p:extLst>
      <p:ext uri="{BB962C8B-B14F-4D97-AF65-F5344CB8AC3E}">
        <p14:creationId xmlns:p14="http://schemas.microsoft.com/office/powerpoint/2010/main" val="3635994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tmp"/></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tmp"/></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tmp"/><Relationship Id="rId5" Type="http://schemas.openxmlformats.org/officeDocument/2006/relationships/image" Target="../media/image15.tmp"/><Relationship Id="rId4" Type="http://schemas.openxmlformats.org/officeDocument/2006/relationships/image" Target="../media/image14.tmp"/></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9.tmp"/><Relationship Id="rId5" Type="http://schemas.openxmlformats.org/officeDocument/2006/relationships/image" Target="../media/image18.tmp"/><Relationship Id="rId4" Type="http://schemas.openxmlformats.org/officeDocument/2006/relationships/image" Target="../media/image17.tmp"/></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1.tmp"/><Relationship Id="rId4" Type="http://schemas.openxmlformats.org/officeDocument/2006/relationships/image" Target="../media/image20.tmp"/></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tmp"/></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tm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tmp"/><Relationship Id="rId4" Type="http://schemas.openxmlformats.org/officeDocument/2006/relationships/image" Target="../media/image6.tmp"/></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tmp"/><Relationship Id="rId5" Type="http://schemas.openxmlformats.org/officeDocument/2006/relationships/image" Target="../media/image9.tmp"/><Relationship Id="rId4" Type="http://schemas.openxmlformats.org/officeDocument/2006/relationships/image" Target="../media/image8.tmp"/></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A76644-BAAA-4F0F-99BD-6EDA68AE28E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CD37792E-D841-4D07-B628-6544397643C5}"/>
              </a:ext>
            </a:extLst>
          </p:cNvPr>
          <p:cNvSpPr txBox="1"/>
          <p:nvPr/>
        </p:nvSpPr>
        <p:spPr>
          <a:xfrm>
            <a:off x="94594" y="241735"/>
            <a:ext cx="8933793" cy="3278718"/>
          </a:xfrm>
          <a:prstGeom prst="rect">
            <a:avLst/>
          </a:prstGeom>
          <a:noFill/>
        </p:spPr>
        <p:txBody>
          <a:bodyPr wrap="square" rtlCol="0">
            <a:spAutoFit/>
          </a:bodyPr>
          <a:lstStyle/>
          <a:p>
            <a:pPr algn="l"/>
            <a:endParaRPr lang="en-IN" sz="1800" b="1" i="0" u="none" strike="noStrike" baseline="0" dirty="0">
              <a:solidFill>
                <a:srgbClr val="000000"/>
              </a:solidFill>
              <a:latin typeface="Times New Roman" panose="02020603050405020304" pitchFamily="18" charset="0"/>
            </a:endParaRPr>
          </a:p>
          <a:p>
            <a:pPr>
              <a:lnSpc>
                <a:spcPct val="150000"/>
              </a:lnSpc>
            </a:pPr>
            <a:r>
              <a:rPr lang="en-US" sz="3600" b="1" i="0" u="none" strike="noStrike" baseline="0" dirty="0">
                <a:solidFill>
                  <a:schemeClr val="bg1"/>
                </a:solidFill>
                <a:latin typeface="Stencil" panose="040409050D0802020404" pitchFamily="82" charset="0"/>
              </a:rPr>
              <a:t> </a:t>
            </a:r>
            <a:r>
              <a:rPr lang="en-US" sz="4400" b="1" u="sng" strike="noStrike" baseline="0" dirty="0">
                <a:solidFill>
                  <a:schemeClr val="bg1"/>
                </a:solidFill>
                <a:effectLst>
                  <a:outerShdw blurRad="38100" dist="38100" dir="2700000" algn="tl">
                    <a:srgbClr val="000000">
                      <a:alpha val="43137"/>
                    </a:srgbClr>
                  </a:outerShdw>
                </a:effectLst>
                <a:latin typeface="Agency FB" panose="020B0503020202020204" pitchFamily="34" charset="0"/>
              </a:rPr>
              <a:t>Early Prediction of Heart Disease Using the Most Significant Features of Diabetes by Machine Learning Techniques </a:t>
            </a:r>
            <a:endParaRPr lang="en-IN" sz="4400" b="1" u="sng"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sp>
        <p:nvSpPr>
          <p:cNvPr id="5" name="TextBox 4">
            <a:extLst>
              <a:ext uri="{FF2B5EF4-FFF2-40B4-BE49-F238E27FC236}">
                <a16:creationId xmlns:a16="http://schemas.microsoft.com/office/drawing/2014/main" id="{A3C63236-2E69-48FF-9954-A06A52263064}"/>
              </a:ext>
            </a:extLst>
          </p:cNvPr>
          <p:cNvSpPr txBox="1"/>
          <p:nvPr/>
        </p:nvSpPr>
        <p:spPr>
          <a:xfrm>
            <a:off x="10006786" y="6211669"/>
            <a:ext cx="2185214" cy="646331"/>
          </a:xfrm>
          <a:prstGeom prst="rect">
            <a:avLst/>
          </a:prstGeom>
          <a:noFill/>
        </p:spPr>
        <p:txBody>
          <a:bodyPr wrap="none" rtlCol="0">
            <a:spAutoFit/>
          </a:bodyPr>
          <a:lstStyle/>
          <a:p>
            <a:pPr algn="l"/>
            <a:endParaRPr lang="en-IN" sz="1800" b="0" i="0" u="none" strike="noStrike" baseline="0" dirty="0">
              <a:solidFill>
                <a:srgbClr val="000000"/>
              </a:solidFill>
            </a:endParaRPr>
          </a:p>
          <a:p>
            <a:r>
              <a:rPr lang="pt-BR" sz="1800" b="0" i="0" u="none" strike="noStrike" baseline="0" dirty="0">
                <a:solidFill>
                  <a:srgbClr val="000000"/>
                </a:solidFill>
              </a:rPr>
              <a:t> </a:t>
            </a:r>
            <a:r>
              <a:rPr lang="pt-BR" sz="1800" b="0" i="0" u="none" strike="noStrike" baseline="0" dirty="0">
                <a:solidFill>
                  <a:schemeClr val="bg1"/>
                </a:solidFill>
                <a:latin typeface="Agency FB" panose="020B0503020202020204" pitchFamily="34" charset="0"/>
              </a:rPr>
              <a:t>ISSN NO: 2350-1146 I.F-5.11 </a:t>
            </a:r>
            <a:endParaRPr lang="en-IN" dirty="0">
              <a:solidFill>
                <a:schemeClr val="bg1"/>
              </a:solidFill>
              <a:latin typeface="Agency FB" panose="020B0503020202020204" pitchFamily="34" charset="0"/>
            </a:endParaRPr>
          </a:p>
        </p:txBody>
      </p:sp>
      <p:sp>
        <p:nvSpPr>
          <p:cNvPr id="6" name="TextBox 5">
            <a:extLst>
              <a:ext uri="{FF2B5EF4-FFF2-40B4-BE49-F238E27FC236}">
                <a16:creationId xmlns:a16="http://schemas.microsoft.com/office/drawing/2014/main" id="{EE9E9690-0236-434D-8C07-6ECF4266655A}"/>
              </a:ext>
            </a:extLst>
          </p:cNvPr>
          <p:cNvSpPr txBox="1"/>
          <p:nvPr/>
        </p:nvSpPr>
        <p:spPr>
          <a:xfrm>
            <a:off x="94594" y="4367461"/>
            <a:ext cx="3384330" cy="1569660"/>
          </a:xfrm>
          <a:prstGeom prst="rect">
            <a:avLst/>
          </a:prstGeom>
          <a:noFill/>
        </p:spPr>
        <p:txBody>
          <a:bodyPr wrap="square" rtlCol="0">
            <a:spAutoFit/>
          </a:bodyPr>
          <a:lstStyle/>
          <a:p>
            <a:pPr algn="ctr"/>
            <a:r>
              <a:rPr lang="en-US" sz="1600" dirty="0">
                <a:solidFill>
                  <a:schemeClr val="bg1"/>
                </a:solidFill>
                <a:latin typeface="Arial Rounded MT Bold" panose="020F0704030504030204" pitchFamily="34" charset="0"/>
              </a:rPr>
              <a:t>AUTHORS:</a:t>
            </a:r>
          </a:p>
          <a:p>
            <a:pPr algn="ctr"/>
            <a:endParaRPr lang="en-IN" sz="1600" b="0" i="0" u="none" strike="noStrike" baseline="0" dirty="0">
              <a:solidFill>
                <a:srgbClr val="000000"/>
              </a:solidFill>
              <a:latin typeface="Arial Rounded MT Bold" panose="020F0704030504030204" pitchFamily="34" charset="0"/>
            </a:endParaRPr>
          </a:p>
          <a:p>
            <a:pPr algn="ctr"/>
            <a:r>
              <a:rPr lang="en-IN" sz="1600" b="0" i="0" u="none" strike="noStrike" baseline="0" dirty="0">
                <a:solidFill>
                  <a:srgbClr val="000000"/>
                </a:solidFill>
                <a:latin typeface="Arial Rounded MT Bold" panose="020F0704030504030204" pitchFamily="34" charset="0"/>
              </a:rPr>
              <a:t> </a:t>
            </a:r>
            <a:r>
              <a:rPr lang="en-IN" sz="1600" b="0" i="0" u="none" strike="noStrike" baseline="0" dirty="0">
                <a:solidFill>
                  <a:schemeClr val="bg1"/>
                </a:solidFill>
                <a:latin typeface="Arial Rounded MT Bold" panose="020F0704030504030204" pitchFamily="34" charset="0"/>
              </a:rPr>
              <a:t>Avijit Kumar Chaudhuri </a:t>
            </a:r>
            <a:endParaRPr lang="en-IN" sz="1600" b="0" i="0" u="none" strike="noStrike" baseline="0" dirty="0">
              <a:solidFill>
                <a:srgbClr val="000000"/>
              </a:solidFill>
              <a:latin typeface="Arial Rounded MT Bold" panose="020F0704030504030204" pitchFamily="34" charset="0"/>
            </a:endParaRPr>
          </a:p>
          <a:p>
            <a:pPr algn="ctr"/>
            <a:r>
              <a:rPr lang="en-IN" sz="1600" b="0" i="0" u="none" strike="noStrike" baseline="0" dirty="0">
                <a:solidFill>
                  <a:schemeClr val="bg1"/>
                </a:solidFill>
                <a:latin typeface="Arial Rounded MT Bold" panose="020F0704030504030204" pitchFamily="34" charset="0"/>
              </a:rPr>
              <a:t> Dr. Anirban Das </a:t>
            </a:r>
            <a:endParaRPr lang="en-IN" sz="1600" b="0" i="0" u="none" strike="noStrike" baseline="0" dirty="0">
              <a:solidFill>
                <a:srgbClr val="000000"/>
              </a:solidFill>
              <a:latin typeface="Arial Rounded MT Bold" panose="020F0704030504030204" pitchFamily="34" charset="0"/>
            </a:endParaRPr>
          </a:p>
          <a:p>
            <a:pPr algn="ctr"/>
            <a:r>
              <a:rPr lang="en-IN" sz="1600" b="0" i="0" u="none" strike="noStrike" baseline="0" dirty="0">
                <a:solidFill>
                  <a:schemeClr val="bg1"/>
                </a:solidFill>
                <a:latin typeface="Arial Rounded MT Bold" panose="020F0704030504030204" pitchFamily="34" charset="0"/>
              </a:rPr>
              <a:t> Dr. Deepankar Sinha </a:t>
            </a:r>
            <a:endParaRPr lang="en-IN" sz="1600" b="0" i="0" u="none" strike="noStrike" baseline="0" dirty="0">
              <a:solidFill>
                <a:srgbClr val="000000"/>
              </a:solidFill>
              <a:latin typeface="Arial Rounded MT Bold" panose="020F0704030504030204" pitchFamily="34" charset="0"/>
            </a:endParaRPr>
          </a:p>
          <a:p>
            <a:pPr algn="ctr"/>
            <a:r>
              <a:rPr lang="en-IN" sz="1600" b="0" i="0" u="none" strike="noStrike" baseline="0" dirty="0">
                <a:solidFill>
                  <a:schemeClr val="bg1"/>
                </a:solidFill>
                <a:latin typeface="Arial Rounded MT Bold" panose="020F0704030504030204" pitchFamily="34" charset="0"/>
              </a:rPr>
              <a:t> Dr. Dilip K. Banerjee </a:t>
            </a:r>
            <a:endParaRPr lang="en-IN" sz="1600" dirty="0">
              <a:solidFill>
                <a:schemeClr val="bg1"/>
              </a:solidFill>
              <a:latin typeface="Arial Rounded MT Bold" panose="020F0704030504030204" pitchFamily="34" charset="0"/>
            </a:endParaRPr>
          </a:p>
        </p:txBody>
      </p:sp>
      <p:sp>
        <p:nvSpPr>
          <p:cNvPr id="7" name="TextBox 6">
            <a:extLst>
              <a:ext uri="{FF2B5EF4-FFF2-40B4-BE49-F238E27FC236}">
                <a16:creationId xmlns:a16="http://schemas.microsoft.com/office/drawing/2014/main" id="{2F356DEC-70F2-45D2-B255-54BF9C0D21FE}"/>
              </a:ext>
            </a:extLst>
          </p:cNvPr>
          <p:cNvSpPr txBox="1"/>
          <p:nvPr/>
        </p:nvSpPr>
        <p:spPr>
          <a:xfrm>
            <a:off x="9254978" y="33986"/>
            <a:ext cx="2937022" cy="415498"/>
          </a:xfrm>
          <a:prstGeom prst="rect">
            <a:avLst/>
          </a:prstGeom>
          <a:noFill/>
        </p:spPr>
        <p:txBody>
          <a:bodyPr wrap="none" rtlCol="0">
            <a:spAutoFit/>
          </a:bodyPr>
          <a:lstStyle/>
          <a:p>
            <a:pPr algn="l"/>
            <a:endParaRPr lang="en-IN" sz="1050" b="0" i="0" u="none" strike="noStrike" baseline="0" dirty="0">
              <a:solidFill>
                <a:srgbClr val="000000"/>
              </a:solidFill>
              <a:latin typeface="Arial Nova" panose="020B0504020202020204" pitchFamily="34" charset="0"/>
            </a:endParaRPr>
          </a:p>
          <a:p>
            <a:r>
              <a:rPr lang="en-US" sz="1050" b="0" i="0" u="none" strike="noStrike" baseline="0" dirty="0">
                <a:solidFill>
                  <a:schemeClr val="bg1"/>
                </a:solidFill>
                <a:latin typeface="Arial Nova" panose="020B0504020202020204" pitchFamily="34" charset="0"/>
              </a:rPr>
              <a:t> Asian Journal of Convergence in Technology </a:t>
            </a:r>
            <a:endParaRPr lang="en-IN" sz="1050" dirty="0">
              <a:solidFill>
                <a:schemeClr val="bg1"/>
              </a:solidFill>
              <a:latin typeface="Arial Nova" panose="020B0504020202020204" pitchFamily="34" charset="0"/>
            </a:endParaRPr>
          </a:p>
        </p:txBody>
      </p:sp>
    </p:spTree>
    <p:extLst>
      <p:ext uri="{BB962C8B-B14F-4D97-AF65-F5344CB8AC3E}">
        <p14:creationId xmlns:p14="http://schemas.microsoft.com/office/powerpoint/2010/main" val="2283705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18D51A-6B0F-4F4F-89AC-947BB9232E8B}"/>
              </a:ext>
            </a:extLst>
          </p:cNvPr>
          <p:cNvSpPr txBox="1"/>
          <p:nvPr/>
        </p:nvSpPr>
        <p:spPr>
          <a:xfrm>
            <a:off x="767255" y="2238703"/>
            <a:ext cx="184731" cy="369332"/>
          </a:xfrm>
          <a:prstGeom prst="rect">
            <a:avLst/>
          </a:prstGeom>
          <a:noFill/>
        </p:spPr>
        <p:txBody>
          <a:bodyPr wrap="none" rtlCol="0">
            <a:spAutoFit/>
          </a:bodyPr>
          <a:lstStyle/>
          <a:p>
            <a:endParaRPr lang="en-IN" dirty="0"/>
          </a:p>
        </p:txBody>
      </p:sp>
      <p:sp>
        <p:nvSpPr>
          <p:cNvPr id="10" name="TextBox 9">
            <a:extLst>
              <a:ext uri="{FF2B5EF4-FFF2-40B4-BE49-F238E27FC236}">
                <a16:creationId xmlns:a16="http://schemas.microsoft.com/office/drawing/2014/main" id="{42D841A2-C792-45CB-92DC-6C78A7DC1328}"/>
              </a:ext>
            </a:extLst>
          </p:cNvPr>
          <p:cNvSpPr txBox="1"/>
          <p:nvPr/>
        </p:nvSpPr>
        <p:spPr>
          <a:xfrm>
            <a:off x="4133881" y="4419862"/>
            <a:ext cx="2550698"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Analyzing the data</a:t>
            </a:r>
          </a:p>
        </p:txBody>
      </p:sp>
      <p:sp>
        <p:nvSpPr>
          <p:cNvPr id="11" name="TextBox 10">
            <a:extLst>
              <a:ext uri="{FF2B5EF4-FFF2-40B4-BE49-F238E27FC236}">
                <a16:creationId xmlns:a16="http://schemas.microsoft.com/office/drawing/2014/main" id="{564FAAA6-EDD8-4468-8421-EA2BC4F00CBB}"/>
              </a:ext>
            </a:extLst>
          </p:cNvPr>
          <p:cNvSpPr txBox="1"/>
          <p:nvPr/>
        </p:nvSpPr>
        <p:spPr>
          <a:xfrm>
            <a:off x="6684579" y="-430924"/>
            <a:ext cx="52552" cy="369332"/>
          </a:xfrm>
          <a:prstGeom prst="rect">
            <a:avLst/>
          </a:prstGeom>
          <a:noFill/>
        </p:spPr>
        <p:txBody>
          <a:bodyPr wrap="square" rtlCol="0">
            <a:spAutoFit/>
          </a:bodyPr>
          <a:lstStyle/>
          <a:p>
            <a:endParaRPr lang="en-IN" dirty="0"/>
          </a:p>
        </p:txBody>
      </p:sp>
      <p:sp>
        <p:nvSpPr>
          <p:cNvPr id="12" name="TextBox 11">
            <a:extLst>
              <a:ext uri="{FF2B5EF4-FFF2-40B4-BE49-F238E27FC236}">
                <a16:creationId xmlns:a16="http://schemas.microsoft.com/office/drawing/2014/main" id="{7E8CA2A9-FBB1-4120-BA36-E98B4C2411DA}"/>
              </a:ext>
            </a:extLst>
          </p:cNvPr>
          <p:cNvSpPr txBox="1"/>
          <p:nvPr/>
        </p:nvSpPr>
        <p:spPr>
          <a:xfrm>
            <a:off x="5315386" y="5095651"/>
            <a:ext cx="3889206"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Validation – K means Clustering</a:t>
            </a:r>
          </a:p>
        </p:txBody>
      </p:sp>
      <p:sp>
        <p:nvSpPr>
          <p:cNvPr id="13" name="TextBox 12">
            <a:extLst>
              <a:ext uri="{FF2B5EF4-FFF2-40B4-BE49-F238E27FC236}">
                <a16:creationId xmlns:a16="http://schemas.microsoft.com/office/drawing/2014/main" id="{93ADC3FA-6A88-4C19-A94C-07D0A69C4232}"/>
              </a:ext>
            </a:extLst>
          </p:cNvPr>
          <p:cNvSpPr txBox="1"/>
          <p:nvPr/>
        </p:nvSpPr>
        <p:spPr>
          <a:xfrm>
            <a:off x="6449510" y="5771440"/>
            <a:ext cx="1620957" cy="461665"/>
          </a:xfrm>
          <a:prstGeom prst="rect">
            <a:avLst/>
          </a:prstGeom>
          <a:noFill/>
        </p:spPr>
        <p:txBody>
          <a:bodyPr wrap="none" rtlCol="0">
            <a:spAutoFit/>
          </a:bodyPr>
          <a:lstStyle/>
          <a:p>
            <a:pPr marL="285750" indent="-285750">
              <a:buFont typeface="Wingdings" panose="05000000000000000000" pitchFamily="2" charset="2"/>
              <a:buChar char="Ø"/>
            </a:pPr>
            <a:r>
              <a:rPr lang="en-US" sz="1800" dirty="0">
                <a:solidFill>
                  <a:schemeClr val="bg1"/>
                </a:solidFill>
                <a:latin typeface="Bahnschrift Light Condensed" panose="020B0502040204020203" pitchFamily="34" charset="0"/>
              </a:rPr>
              <a:t> </a:t>
            </a:r>
            <a:r>
              <a:rPr lang="en-US" sz="2400" dirty="0">
                <a:solidFill>
                  <a:schemeClr val="bg1"/>
                </a:solidFill>
                <a:latin typeface="Bahnschrift Light Condensed" panose="020B0502040204020203" pitchFamily="34" charset="0"/>
              </a:rPr>
              <a:t>Conclusion</a:t>
            </a:r>
            <a:endParaRPr lang="en-IN" sz="2400" dirty="0">
              <a:solidFill>
                <a:schemeClr val="bg1"/>
              </a:solidFill>
              <a:latin typeface="Bahnschrift Light Condensed" panose="020B0502040204020203" pitchFamily="34" charset="0"/>
            </a:endParaRPr>
          </a:p>
        </p:txBody>
      </p:sp>
      <p:pic>
        <p:nvPicPr>
          <p:cNvPr id="14" name="Picture 13">
            <a:extLst>
              <a:ext uri="{FF2B5EF4-FFF2-40B4-BE49-F238E27FC236}">
                <a16:creationId xmlns:a16="http://schemas.microsoft.com/office/drawing/2014/main" id="{7172462C-120B-4752-8396-2C50024F31DF}"/>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2552" y="0"/>
            <a:ext cx="12244551" cy="6858000"/>
          </a:xfrm>
          <a:prstGeom prst="rect">
            <a:avLst/>
          </a:prstGeom>
        </p:spPr>
      </p:pic>
      <p:sp>
        <p:nvSpPr>
          <p:cNvPr id="2" name="TextBox 1">
            <a:extLst>
              <a:ext uri="{FF2B5EF4-FFF2-40B4-BE49-F238E27FC236}">
                <a16:creationId xmlns:a16="http://schemas.microsoft.com/office/drawing/2014/main" id="{AC347F03-F555-4FE3-9DA6-A430BA78C13B}"/>
              </a:ext>
            </a:extLst>
          </p:cNvPr>
          <p:cNvSpPr txBox="1"/>
          <p:nvPr/>
        </p:nvSpPr>
        <p:spPr>
          <a:xfrm>
            <a:off x="540774" y="246258"/>
            <a:ext cx="3543342" cy="369332"/>
          </a:xfrm>
          <a:prstGeom prst="rect">
            <a:avLst/>
          </a:prstGeom>
          <a:noFill/>
        </p:spPr>
        <p:txBody>
          <a:bodyPr wrap="none" rtlCol="0">
            <a:spAutoFit/>
          </a:bodyPr>
          <a:lstStyle/>
          <a:p>
            <a:r>
              <a:rPr lang="en-IN" dirty="0">
                <a:solidFill>
                  <a:schemeClr val="bg1"/>
                </a:solidFill>
              </a:rPr>
              <a:t>DT analysis of Heart disease dataset</a:t>
            </a:r>
          </a:p>
        </p:txBody>
      </p:sp>
      <p:pic>
        <p:nvPicPr>
          <p:cNvPr id="4" name="Picture 3">
            <a:extLst>
              <a:ext uri="{FF2B5EF4-FFF2-40B4-BE49-F238E27FC236}">
                <a16:creationId xmlns:a16="http://schemas.microsoft.com/office/drawing/2014/main" id="{B7CC4C01-B9DA-4293-B599-730AC763D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774" y="693154"/>
            <a:ext cx="11139949" cy="5902616"/>
          </a:xfrm>
          <a:prstGeom prst="rect">
            <a:avLst/>
          </a:prstGeom>
        </p:spPr>
      </p:pic>
    </p:spTree>
    <p:extLst>
      <p:ext uri="{BB962C8B-B14F-4D97-AF65-F5344CB8AC3E}">
        <p14:creationId xmlns:p14="http://schemas.microsoft.com/office/powerpoint/2010/main" val="4292295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18D51A-6B0F-4F4F-89AC-947BB9232E8B}"/>
              </a:ext>
            </a:extLst>
          </p:cNvPr>
          <p:cNvSpPr txBox="1"/>
          <p:nvPr/>
        </p:nvSpPr>
        <p:spPr>
          <a:xfrm>
            <a:off x="767255" y="2238703"/>
            <a:ext cx="184731" cy="369332"/>
          </a:xfrm>
          <a:prstGeom prst="rect">
            <a:avLst/>
          </a:prstGeom>
          <a:noFill/>
        </p:spPr>
        <p:txBody>
          <a:bodyPr wrap="none" rtlCol="0">
            <a:spAutoFit/>
          </a:bodyPr>
          <a:lstStyle/>
          <a:p>
            <a:endParaRPr lang="en-IN" dirty="0"/>
          </a:p>
        </p:txBody>
      </p:sp>
      <p:sp>
        <p:nvSpPr>
          <p:cNvPr id="10" name="TextBox 9">
            <a:extLst>
              <a:ext uri="{FF2B5EF4-FFF2-40B4-BE49-F238E27FC236}">
                <a16:creationId xmlns:a16="http://schemas.microsoft.com/office/drawing/2014/main" id="{42D841A2-C792-45CB-92DC-6C78A7DC1328}"/>
              </a:ext>
            </a:extLst>
          </p:cNvPr>
          <p:cNvSpPr txBox="1"/>
          <p:nvPr/>
        </p:nvSpPr>
        <p:spPr>
          <a:xfrm>
            <a:off x="4133881" y="4419862"/>
            <a:ext cx="2550698"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Analyzing the data</a:t>
            </a:r>
          </a:p>
        </p:txBody>
      </p:sp>
      <p:sp>
        <p:nvSpPr>
          <p:cNvPr id="11" name="TextBox 10">
            <a:extLst>
              <a:ext uri="{FF2B5EF4-FFF2-40B4-BE49-F238E27FC236}">
                <a16:creationId xmlns:a16="http://schemas.microsoft.com/office/drawing/2014/main" id="{564FAAA6-EDD8-4468-8421-EA2BC4F00CBB}"/>
              </a:ext>
            </a:extLst>
          </p:cNvPr>
          <p:cNvSpPr txBox="1"/>
          <p:nvPr/>
        </p:nvSpPr>
        <p:spPr>
          <a:xfrm>
            <a:off x="6684579" y="-430924"/>
            <a:ext cx="52552" cy="369332"/>
          </a:xfrm>
          <a:prstGeom prst="rect">
            <a:avLst/>
          </a:prstGeom>
          <a:noFill/>
        </p:spPr>
        <p:txBody>
          <a:bodyPr wrap="square" rtlCol="0">
            <a:spAutoFit/>
          </a:bodyPr>
          <a:lstStyle/>
          <a:p>
            <a:endParaRPr lang="en-IN" dirty="0"/>
          </a:p>
        </p:txBody>
      </p:sp>
      <p:sp>
        <p:nvSpPr>
          <p:cNvPr id="12" name="TextBox 11">
            <a:extLst>
              <a:ext uri="{FF2B5EF4-FFF2-40B4-BE49-F238E27FC236}">
                <a16:creationId xmlns:a16="http://schemas.microsoft.com/office/drawing/2014/main" id="{7E8CA2A9-FBB1-4120-BA36-E98B4C2411DA}"/>
              </a:ext>
            </a:extLst>
          </p:cNvPr>
          <p:cNvSpPr txBox="1"/>
          <p:nvPr/>
        </p:nvSpPr>
        <p:spPr>
          <a:xfrm>
            <a:off x="5315386" y="5095651"/>
            <a:ext cx="3889206"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Validation – K means Clustering</a:t>
            </a:r>
          </a:p>
        </p:txBody>
      </p:sp>
      <p:sp>
        <p:nvSpPr>
          <p:cNvPr id="13" name="TextBox 12">
            <a:extLst>
              <a:ext uri="{FF2B5EF4-FFF2-40B4-BE49-F238E27FC236}">
                <a16:creationId xmlns:a16="http://schemas.microsoft.com/office/drawing/2014/main" id="{93ADC3FA-6A88-4C19-A94C-07D0A69C4232}"/>
              </a:ext>
            </a:extLst>
          </p:cNvPr>
          <p:cNvSpPr txBox="1"/>
          <p:nvPr/>
        </p:nvSpPr>
        <p:spPr>
          <a:xfrm>
            <a:off x="6449510" y="5771440"/>
            <a:ext cx="1620957" cy="461665"/>
          </a:xfrm>
          <a:prstGeom prst="rect">
            <a:avLst/>
          </a:prstGeom>
          <a:noFill/>
        </p:spPr>
        <p:txBody>
          <a:bodyPr wrap="none" rtlCol="0">
            <a:spAutoFit/>
          </a:bodyPr>
          <a:lstStyle/>
          <a:p>
            <a:pPr marL="285750" indent="-285750">
              <a:buFont typeface="Wingdings" panose="05000000000000000000" pitchFamily="2" charset="2"/>
              <a:buChar char="Ø"/>
            </a:pPr>
            <a:r>
              <a:rPr lang="en-US" sz="1800" dirty="0">
                <a:solidFill>
                  <a:schemeClr val="bg1"/>
                </a:solidFill>
                <a:latin typeface="Bahnschrift Light Condensed" panose="020B0502040204020203" pitchFamily="34" charset="0"/>
              </a:rPr>
              <a:t> </a:t>
            </a:r>
            <a:r>
              <a:rPr lang="en-US" sz="2400" dirty="0">
                <a:solidFill>
                  <a:schemeClr val="bg1"/>
                </a:solidFill>
                <a:latin typeface="Bahnschrift Light Condensed" panose="020B0502040204020203" pitchFamily="34" charset="0"/>
              </a:rPr>
              <a:t>Conclusion</a:t>
            </a:r>
            <a:endParaRPr lang="en-IN" sz="2400" dirty="0">
              <a:solidFill>
                <a:schemeClr val="bg1"/>
              </a:solidFill>
              <a:latin typeface="Bahnschrift Light Condensed" panose="020B0502040204020203" pitchFamily="34" charset="0"/>
            </a:endParaRPr>
          </a:p>
        </p:txBody>
      </p:sp>
      <p:pic>
        <p:nvPicPr>
          <p:cNvPr id="14" name="Picture 13">
            <a:extLst>
              <a:ext uri="{FF2B5EF4-FFF2-40B4-BE49-F238E27FC236}">
                <a16:creationId xmlns:a16="http://schemas.microsoft.com/office/drawing/2014/main" id="{7172462C-120B-4752-8396-2C50024F31DF}"/>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2552" y="0"/>
            <a:ext cx="12244551" cy="6858000"/>
          </a:xfrm>
          <a:prstGeom prst="rect">
            <a:avLst/>
          </a:prstGeom>
        </p:spPr>
      </p:pic>
      <p:pic>
        <p:nvPicPr>
          <p:cNvPr id="3" name="Picture 2">
            <a:extLst>
              <a:ext uri="{FF2B5EF4-FFF2-40B4-BE49-F238E27FC236}">
                <a16:creationId xmlns:a16="http://schemas.microsoft.com/office/drawing/2014/main" id="{984D3A82-F911-4728-A66D-93BF12823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0183" y="551169"/>
            <a:ext cx="7379079" cy="2641736"/>
          </a:xfrm>
          <a:prstGeom prst="rect">
            <a:avLst/>
          </a:prstGeom>
        </p:spPr>
      </p:pic>
      <p:sp>
        <p:nvSpPr>
          <p:cNvPr id="4" name="TextBox 3">
            <a:extLst>
              <a:ext uri="{FF2B5EF4-FFF2-40B4-BE49-F238E27FC236}">
                <a16:creationId xmlns:a16="http://schemas.microsoft.com/office/drawing/2014/main" id="{1047FE52-FAC7-4EC6-B3A8-24E300268290}"/>
              </a:ext>
            </a:extLst>
          </p:cNvPr>
          <p:cNvSpPr txBox="1"/>
          <p:nvPr/>
        </p:nvSpPr>
        <p:spPr>
          <a:xfrm>
            <a:off x="491613" y="3281536"/>
            <a:ext cx="5604387" cy="3002745"/>
          </a:xfrm>
          <a:prstGeom prst="rect">
            <a:avLst/>
          </a:prstGeom>
          <a:noFill/>
        </p:spPr>
        <p:txBody>
          <a:bodyPr wrap="square" rtlCol="0">
            <a:spAutoFit/>
          </a:bodyPr>
          <a:lstStyle/>
          <a:p>
            <a:pPr>
              <a:lnSpc>
                <a:spcPct val="150000"/>
              </a:lnSpc>
            </a:pPr>
            <a:r>
              <a:rPr lang="en-US" sz="1600" dirty="0">
                <a:solidFill>
                  <a:schemeClr val="bg1"/>
                </a:solidFill>
                <a:latin typeface="Times New Roman" panose="02020603050405020304" pitchFamily="18" charset="0"/>
                <a:cs typeface="Times New Roman" panose="02020603050405020304" pitchFamily="18" charset="0"/>
              </a:rPr>
              <a:t>TABLE IV:</a:t>
            </a:r>
          </a:p>
          <a:p>
            <a:pPr marL="285750" indent="-285750">
              <a:lnSpc>
                <a:spcPct val="150000"/>
              </a:lnSpc>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DT analysis of all factors predicts diabetes with 78.30 % accuracy.</a:t>
            </a:r>
          </a:p>
          <a:p>
            <a:pPr marL="285750" indent="-285750">
              <a:lnSpc>
                <a:spcPct val="150000"/>
              </a:lnSpc>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Important factors : Glucose accompanied by </a:t>
            </a:r>
            <a:r>
              <a:rPr lang="en-US" sz="1600" dirty="0" err="1">
                <a:solidFill>
                  <a:schemeClr val="bg1"/>
                </a:solidFill>
                <a:latin typeface="Times New Roman" panose="02020603050405020304" pitchFamily="18" charset="0"/>
                <a:cs typeface="Times New Roman" panose="02020603050405020304" pitchFamily="18" charset="0"/>
              </a:rPr>
              <a:t>SkinThickness</a:t>
            </a:r>
            <a:r>
              <a:rPr lang="en-US" sz="1600" dirty="0">
                <a:solidFill>
                  <a:schemeClr val="bg1"/>
                </a:solidFill>
                <a:latin typeface="Times New Roman" panose="02020603050405020304" pitchFamily="18" charset="0"/>
                <a:cs typeface="Times New Roman" panose="02020603050405020304" pitchFamily="18" charset="0"/>
              </a:rPr>
              <a:t>, Pregnancies, Age and BMI (nearly same as shown by RF)</a:t>
            </a:r>
          </a:p>
          <a:p>
            <a:pPr marL="285750" indent="-285750">
              <a:lnSpc>
                <a:spcPct val="150000"/>
              </a:lnSpc>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This did not include the BP as it is crucial for predicting HD.</a:t>
            </a:r>
          </a:p>
          <a:p>
            <a:pPr marL="285750" indent="-285750">
              <a:lnSpc>
                <a:spcPct val="150000"/>
              </a:lnSpc>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Hence BP is not the cause for diabetes.</a:t>
            </a:r>
          </a:p>
          <a:p>
            <a:pPr marL="285750" indent="-285750">
              <a:lnSpc>
                <a:spcPct val="150000"/>
              </a:lnSpc>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Reverse can be checked in table V.</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30C79C91-1B25-4B3F-B0ED-43319A1585D1}"/>
              </a:ext>
            </a:extLst>
          </p:cNvPr>
          <p:cNvSpPr txBox="1"/>
          <p:nvPr/>
        </p:nvSpPr>
        <p:spPr>
          <a:xfrm>
            <a:off x="6189406" y="3264329"/>
            <a:ext cx="5604387" cy="3002745"/>
          </a:xfrm>
          <a:prstGeom prst="rect">
            <a:avLst/>
          </a:prstGeom>
          <a:noFill/>
        </p:spPr>
        <p:txBody>
          <a:bodyPr wrap="square" rtlCol="0">
            <a:spAutoFit/>
          </a:bodyPr>
          <a:lstStyle/>
          <a:p>
            <a:pPr>
              <a:lnSpc>
                <a:spcPct val="150000"/>
              </a:lnSpc>
            </a:pPr>
            <a:r>
              <a:rPr lang="en-US" sz="1600" dirty="0">
                <a:solidFill>
                  <a:schemeClr val="bg1"/>
                </a:solidFill>
                <a:latin typeface="Times New Roman" panose="02020603050405020304" pitchFamily="18" charset="0"/>
                <a:cs typeface="Times New Roman" panose="02020603050405020304" pitchFamily="18" charset="0"/>
              </a:rPr>
              <a:t>TABLE V:</a:t>
            </a:r>
          </a:p>
          <a:p>
            <a:pPr marL="285750" indent="-285750">
              <a:lnSpc>
                <a:spcPct val="150000"/>
              </a:lnSpc>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DT study of all variables predicts HD with an accuracy of 85.1%.</a:t>
            </a:r>
          </a:p>
          <a:p>
            <a:pPr marL="285750" indent="-285750">
              <a:lnSpc>
                <a:spcPct val="150000"/>
              </a:lnSpc>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Important Factors : Age followed by </a:t>
            </a:r>
            <a:r>
              <a:rPr lang="en-US" sz="1600" dirty="0" err="1">
                <a:solidFill>
                  <a:schemeClr val="bg1"/>
                </a:solidFill>
                <a:latin typeface="Times New Roman" panose="02020603050405020304" pitchFamily="18" charset="0"/>
                <a:cs typeface="Times New Roman" panose="02020603050405020304" pitchFamily="18" charset="0"/>
              </a:rPr>
              <a:t>cigsPerDay</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currentSmoker</a:t>
            </a:r>
            <a:r>
              <a:rPr lang="en-US" sz="1600" dirty="0">
                <a:solidFill>
                  <a:schemeClr val="bg1"/>
                </a:solidFill>
                <a:latin typeface="Times New Roman" panose="02020603050405020304" pitchFamily="18" charset="0"/>
                <a:cs typeface="Times New Roman" panose="02020603050405020304" pitchFamily="18" charset="0"/>
              </a:rPr>
              <a:t>, male, </a:t>
            </a:r>
            <a:r>
              <a:rPr lang="en-US" sz="1600" dirty="0" err="1">
                <a:solidFill>
                  <a:schemeClr val="bg1"/>
                </a:solidFill>
                <a:latin typeface="Times New Roman" panose="02020603050405020304" pitchFamily="18" charset="0"/>
                <a:cs typeface="Times New Roman" panose="02020603050405020304" pitchFamily="18" charset="0"/>
              </a:rPr>
              <a:t>prevalentHyp</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prevalentStroke</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sysBP</a:t>
            </a:r>
            <a:r>
              <a:rPr lang="en-US" sz="1600" dirty="0">
                <a:solidFill>
                  <a:schemeClr val="bg1"/>
                </a:solidFill>
                <a:latin typeface="Times New Roman" panose="02020603050405020304" pitchFamily="18" charset="0"/>
                <a:cs typeface="Times New Roman" panose="02020603050405020304" pitchFamily="18" charset="0"/>
              </a:rPr>
              <a:t>, and diabetes are significant for HD (same as shown by RF).</a:t>
            </a:r>
          </a:p>
          <a:p>
            <a:pPr marL="285750" indent="-285750">
              <a:lnSpc>
                <a:spcPct val="150000"/>
              </a:lnSpc>
              <a:buFont typeface="Arial" panose="020B0604020202020204" pitchFamily="34" charset="0"/>
              <a:buChar char="•"/>
            </a:pPr>
            <a:r>
              <a:rPr lang="pt-BR" sz="1600" dirty="0">
                <a:solidFill>
                  <a:schemeClr val="bg1"/>
                </a:solidFill>
                <a:latin typeface="Times New Roman" panose="02020603050405020304" pitchFamily="18" charset="0"/>
                <a:cs typeface="Times New Roman" panose="02020603050405020304" pitchFamily="18" charset="0"/>
              </a:rPr>
              <a:t>Includes diabetes as a significant variable.</a:t>
            </a:r>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Diabetes caused HD in 31% of the patients.</a:t>
            </a:r>
          </a:p>
        </p:txBody>
      </p:sp>
    </p:spTree>
    <p:extLst>
      <p:ext uri="{BB962C8B-B14F-4D97-AF65-F5344CB8AC3E}">
        <p14:creationId xmlns:p14="http://schemas.microsoft.com/office/powerpoint/2010/main" val="167931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18D51A-6B0F-4F4F-89AC-947BB9232E8B}"/>
              </a:ext>
            </a:extLst>
          </p:cNvPr>
          <p:cNvSpPr txBox="1"/>
          <p:nvPr/>
        </p:nvSpPr>
        <p:spPr>
          <a:xfrm>
            <a:off x="767255" y="2238703"/>
            <a:ext cx="184731" cy="369332"/>
          </a:xfrm>
          <a:prstGeom prst="rect">
            <a:avLst/>
          </a:prstGeom>
          <a:noFill/>
        </p:spPr>
        <p:txBody>
          <a:bodyPr wrap="none" rtlCol="0">
            <a:spAutoFit/>
          </a:bodyPr>
          <a:lstStyle/>
          <a:p>
            <a:endParaRPr lang="en-IN" dirty="0"/>
          </a:p>
        </p:txBody>
      </p:sp>
      <p:sp>
        <p:nvSpPr>
          <p:cNvPr id="10" name="TextBox 9">
            <a:extLst>
              <a:ext uri="{FF2B5EF4-FFF2-40B4-BE49-F238E27FC236}">
                <a16:creationId xmlns:a16="http://schemas.microsoft.com/office/drawing/2014/main" id="{42D841A2-C792-45CB-92DC-6C78A7DC1328}"/>
              </a:ext>
            </a:extLst>
          </p:cNvPr>
          <p:cNvSpPr txBox="1"/>
          <p:nvPr/>
        </p:nvSpPr>
        <p:spPr>
          <a:xfrm>
            <a:off x="4133881" y="4419862"/>
            <a:ext cx="2550698"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Analyzing the data</a:t>
            </a:r>
          </a:p>
        </p:txBody>
      </p:sp>
      <p:sp>
        <p:nvSpPr>
          <p:cNvPr id="11" name="TextBox 10">
            <a:extLst>
              <a:ext uri="{FF2B5EF4-FFF2-40B4-BE49-F238E27FC236}">
                <a16:creationId xmlns:a16="http://schemas.microsoft.com/office/drawing/2014/main" id="{564FAAA6-EDD8-4468-8421-EA2BC4F00CBB}"/>
              </a:ext>
            </a:extLst>
          </p:cNvPr>
          <p:cNvSpPr txBox="1"/>
          <p:nvPr/>
        </p:nvSpPr>
        <p:spPr>
          <a:xfrm>
            <a:off x="6684579" y="-430924"/>
            <a:ext cx="52552" cy="369332"/>
          </a:xfrm>
          <a:prstGeom prst="rect">
            <a:avLst/>
          </a:prstGeom>
          <a:noFill/>
        </p:spPr>
        <p:txBody>
          <a:bodyPr wrap="square" rtlCol="0">
            <a:spAutoFit/>
          </a:bodyPr>
          <a:lstStyle/>
          <a:p>
            <a:endParaRPr lang="en-IN" dirty="0"/>
          </a:p>
        </p:txBody>
      </p:sp>
      <p:sp>
        <p:nvSpPr>
          <p:cNvPr id="12" name="TextBox 11">
            <a:extLst>
              <a:ext uri="{FF2B5EF4-FFF2-40B4-BE49-F238E27FC236}">
                <a16:creationId xmlns:a16="http://schemas.microsoft.com/office/drawing/2014/main" id="{7E8CA2A9-FBB1-4120-BA36-E98B4C2411DA}"/>
              </a:ext>
            </a:extLst>
          </p:cNvPr>
          <p:cNvSpPr txBox="1"/>
          <p:nvPr/>
        </p:nvSpPr>
        <p:spPr>
          <a:xfrm>
            <a:off x="5315386" y="5095651"/>
            <a:ext cx="3889206"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Validation – K means Clustering</a:t>
            </a:r>
          </a:p>
        </p:txBody>
      </p:sp>
      <p:sp>
        <p:nvSpPr>
          <p:cNvPr id="13" name="TextBox 12">
            <a:extLst>
              <a:ext uri="{FF2B5EF4-FFF2-40B4-BE49-F238E27FC236}">
                <a16:creationId xmlns:a16="http://schemas.microsoft.com/office/drawing/2014/main" id="{93ADC3FA-6A88-4C19-A94C-07D0A69C4232}"/>
              </a:ext>
            </a:extLst>
          </p:cNvPr>
          <p:cNvSpPr txBox="1"/>
          <p:nvPr/>
        </p:nvSpPr>
        <p:spPr>
          <a:xfrm>
            <a:off x="6449510" y="5771440"/>
            <a:ext cx="1620957" cy="461665"/>
          </a:xfrm>
          <a:prstGeom prst="rect">
            <a:avLst/>
          </a:prstGeom>
          <a:noFill/>
        </p:spPr>
        <p:txBody>
          <a:bodyPr wrap="none" rtlCol="0">
            <a:spAutoFit/>
          </a:bodyPr>
          <a:lstStyle/>
          <a:p>
            <a:pPr marL="285750" indent="-285750">
              <a:buFont typeface="Wingdings" panose="05000000000000000000" pitchFamily="2" charset="2"/>
              <a:buChar char="Ø"/>
            </a:pPr>
            <a:r>
              <a:rPr lang="en-US" sz="1800" dirty="0">
                <a:solidFill>
                  <a:schemeClr val="bg1"/>
                </a:solidFill>
                <a:latin typeface="Bahnschrift Light Condensed" panose="020B0502040204020203" pitchFamily="34" charset="0"/>
              </a:rPr>
              <a:t> </a:t>
            </a:r>
            <a:r>
              <a:rPr lang="en-US" sz="2400" dirty="0">
                <a:solidFill>
                  <a:schemeClr val="bg1"/>
                </a:solidFill>
                <a:latin typeface="Bahnschrift Light Condensed" panose="020B0502040204020203" pitchFamily="34" charset="0"/>
              </a:rPr>
              <a:t>Conclusion</a:t>
            </a:r>
            <a:endParaRPr lang="en-IN" sz="2400" dirty="0">
              <a:solidFill>
                <a:schemeClr val="bg1"/>
              </a:solidFill>
              <a:latin typeface="Bahnschrift Light Condensed" panose="020B0502040204020203" pitchFamily="34" charset="0"/>
            </a:endParaRPr>
          </a:p>
        </p:txBody>
      </p:sp>
      <p:pic>
        <p:nvPicPr>
          <p:cNvPr id="14" name="Picture 13">
            <a:extLst>
              <a:ext uri="{FF2B5EF4-FFF2-40B4-BE49-F238E27FC236}">
                <a16:creationId xmlns:a16="http://schemas.microsoft.com/office/drawing/2014/main" id="{7172462C-120B-4752-8396-2C50024F31DF}"/>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2551" y="0"/>
            <a:ext cx="12244551" cy="6858000"/>
          </a:xfrm>
          <a:prstGeom prst="rect">
            <a:avLst/>
          </a:prstGeom>
        </p:spPr>
      </p:pic>
      <p:sp>
        <p:nvSpPr>
          <p:cNvPr id="2" name="TextBox 1">
            <a:extLst>
              <a:ext uri="{FF2B5EF4-FFF2-40B4-BE49-F238E27FC236}">
                <a16:creationId xmlns:a16="http://schemas.microsoft.com/office/drawing/2014/main" id="{6C10D005-8C7A-4090-9067-9D662D89609B}"/>
              </a:ext>
            </a:extLst>
          </p:cNvPr>
          <p:cNvSpPr txBox="1"/>
          <p:nvPr/>
        </p:nvSpPr>
        <p:spPr>
          <a:xfrm>
            <a:off x="2138629" y="83025"/>
            <a:ext cx="7595307" cy="369332"/>
          </a:xfrm>
          <a:prstGeom prst="rect">
            <a:avLst/>
          </a:prstGeom>
          <a:noFill/>
        </p:spPr>
        <p:txBody>
          <a:bodyPr wrap="square" rtlCol="0">
            <a:spAutoFit/>
          </a:bodyPr>
          <a:lstStyle/>
          <a:p>
            <a:pPr algn="ctr"/>
            <a:r>
              <a:rPr lang="en-US" dirty="0">
                <a:solidFill>
                  <a:schemeClr val="bg1"/>
                </a:solidFill>
              </a:rPr>
              <a:t>LR classification of Diabetes dataset considering all features</a:t>
            </a:r>
            <a:endParaRPr lang="en-IN" dirty="0">
              <a:solidFill>
                <a:schemeClr val="bg1"/>
              </a:solidFill>
            </a:endParaRPr>
          </a:p>
        </p:txBody>
      </p:sp>
      <p:pic>
        <p:nvPicPr>
          <p:cNvPr id="4" name="Picture 3">
            <a:extLst>
              <a:ext uri="{FF2B5EF4-FFF2-40B4-BE49-F238E27FC236}">
                <a16:creationId xmlns:a16="http://schemas.microsoft.com/office/drawing/2014/main" id="{27B349F0-926C-410B-A914-E5011DC90E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639" y="578625"/>
            <a:ext cx="3587398" cy="2821096"/>
          </a:xfrm>
          <a:prstGeom prst="rect">
            <a:avLst/>
          </a:prstGeom>
        </p:spPr>
      </p:pic>
      <p:pic>
        <p:nvPicPr>
          <p:cNvPr id="7" name="Picture 6">
            <a:extLst>
              <a:ext uri="{FF2B5EF4-FFF2-40B4-BE49-F238E27FC236}">
                <a16:creationId xmlns:a16="http://schemas.microsoft.com/office/drawing/2014/main" id="{5C49A95B-4884-45F0-BC83-AC97284ED3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2033" y="544110"/>
            <a:ext cx="3803269" cy="2884890"/>
          </a:xfrm>
          <a:prstGeom prst="rect">
            <a:avLst/>
          </a:prstGeom>
        </p:spPr>
      </p:pic>
      <p:pic>
        <p:nvPicPr>
          <p:cNvPr id="9" name="Picture 8">
            <a:extLst>
              <a:ext uri="{FF2B5EF4-FFF2-40B4-BE49-F238E27FC236}">
                <a16:creationId xmlns:a16="http://schemas.microsoft.com/office/drawing/2014/main" id="{53B7E054-0CFE-4F52-931E-4360EAC732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6770" y="544110"/>
            <a:ext cx="3708591" cy="2884890"/>
          </a:xfrm>
          <a:prstGeom prst="rect">
            <a:avLst/>
          </a:prstGeom>
        </p:spPr>
      </p:pic>
      <p:sp>
        <p:nvSpPr>
          <p:cNvPr id="3" name="TextBox 2">
            <a:extLst>
              <a:ext uri="{FF2B5EF4-FFF2-40B4-BE49-F238E27FC236}">
                <a16:creationId xmlns:a16="http://schemas.microsoft.com/office/drawing/2014/main" id="{84BBFCB7-0B7F-4101-9921-A9DC0E18738F}"/>
              </a:ext>
            </a:extLst>
          </p:cNvPr>
          <p:cNvSpPr txBox="1"/>
          <p:nvPr/>
        </p:nvSpPr>
        <p:spPr>
          <a:xfrm>
            <a:off x="141745" y="3525990"/>
            <a:ext cx="3682291" cy="2308324"/>
          </a:xfrm>
          <a:prstGeom prst="rect">
            <a:avLst/>
          </a:prstGeom>
          <a:noFill/>
        </p:spPr>
        <p:txBody>
          <a:bodyPr wrap="square" rtlCol="0">
            <a:spAutoFit/>
          </a:bodyPr>
          <a:lstStyle/>
          <a:p>
            <a:pPr>
              <a:lnSpc>
                <a:spcPct val="150000"/>
              </a:lnSpc>
            </a:pPr>
            <a:r>
              <a:rPr lang="en-US" sz="1600" dirty="0">
                <a:solidFill>
                  <a:schemeClr val="bg1"/>
                </a:solidFill>
                <a:latin typeface="Times New Roman" panose="02020603050405020304" pitchFamily="18" charset="0"/>
                <a:cs typeface="Times New Roman" panose="02020603050405020304" pitchFamily="18" charset="0"/>
              </a:rPr>
              <a:t>TABLE VI:</a:t>
            </a:r>
          </a:p>
          <a:p>
            <a:pPr>
              <a:lnSpc>
                <a:spcPct val="150000"/>
              </a:lnSpc>
            </a:pPr>
            <a:endParaRPr lang="en-US" sz="16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LR analysis of all features reveals that the variables Pregnancies, Glucose, </a:t>
            </a:r>
            <a:r>
              <a:rPr lang="en-US" sz="1600" dirty="0" err="1">
                <a:solidFill>
                  <a:schemeClr val="bg1"/>
                </a:solidFill>
                <a:latin typeface="Times New Roman" panose="02020603050405020304" pitchFamily="18" charset="0"/>
                <a:cs typeface="Times New Roman" panose="02020603050405020304" pitchFamily="18" charset="0"/>
              </a:rPr>
              <a:t>BloodPressure</a:t>
            </a:r>
            <a:r>
              <a:rPr lang="en-US" sz="1600" dirty="0">
                <a:solidFill>
                  <a:schemeClr val="bg1"/>
                </a:solidFill>
                <a:latin typeface="Times New Roman" panose="02020603050405020304" pitchFamily="18" charset="0"/>
                <a:cs typeface="Times New Roman" panose="02020603050405020304" pitchFamily="18" charset="0"/>
              </a:rPr>
              <a:t>, BMI and DiabetesPedigreeFunction are important together with the constant that predicts the existence of diabetes.</a:t>
            </a:r>
          </a:p>
        </p:txBody>
      </p:sp>
      <p:sp>
        <p:nvSpPr>
          <p:cNvPr id="15" name="TextBox 14">
            <a:extLst>
              <a:ext uri="{FF2B5EF4-FFF2-40B4-BE49-F238E27FC236}">
                <a16:creationId xmlns:a16="http://schemas.microsoft.com/office/drawing/2014/main" id="{F4F73902-CD39-407A-8982-FBC98C1F7B51}"/>
              </a:ext>
            </a:extLst>
          </p:cNvPr>
          <p:cNvSpPr txBox="1"/>
          <p:nvPr/>
        </p:nvSpPr>
        <p:spPr>
          <a:xfrm>
            <a:off x="7816645" y="4129548"/>
            <a:ext cx="184731" cy="369332"/>
          </a:xfrm>
          <a:prstGeom prst="rect">
            <a:avLst/>
          </a:prstGeom>
          <a:noFill/>
        </p:spPr>
        <p:txBody>
          <a:bodyPr wrap="none" rtlCol="0">
            <a:spAutoFit/>
          </a:bodyPr>
          <a:lstStyle/>
          <a:p>
            <a:endParaRPr lang="en-IN" dirty="0"/>
          </a:p>
        </p:txBody>
      </p:sp>
      <p:sp>
        <p:nvSpPr>
          <p:cNvPr id="16" name="TextBox 15">
            <a:extLst>
              <a:ext uri="{FF2B5EF4-FFF2-40B4-BE49-F238E27FC236}">
                <a16:creationId xmlns:a16="http://schemas.microsoft.com/office/drawing/2014/main" id="{7BD38D8A-7F74-47FE-984A-890B89609942}"/>
              </a:ext>
            </a:extLst>
          </p:cNvPr>
          <p:cNvSpPr txBox="1"/>
          <p:nvPr/>
        </p:nvSpPr>
        <p:spPr>
          <a:xfrm>
            <a:off x="4189009" y="3547426"/>
            <a:ext cx="3637017" cy="2554545"/>
          </a:xfrm>
          <a:prstGeom prst="rect">
            <a:avLst/>
          </a:prstGeom>
          <a:noFill/>
        </p:spPr>
        <p:txBody>
          <a:bodyPr wrap="square" rtlCol="0">
            <a:spAutoFit/>
          </a:bodyPr>
          <a:lstStyle/>
          <a:p>
            <a:r>
              <a:rPr lang="en-US" sz="1600" dirty="0">
                <a:solidFill>
                  <a:schemeClr val="bg1"/>
                </a:solidFill>
              </a:rPr>
              <a:t>TABLE VII:</a:t>
            </a:r>
          </a:p>
          <a:p>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LR on characteristics considered to be important using DT shows that, along with the constant, Glucose, Pregnancies and BMI are statistically relevant and predict the existence of diabetes.</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Overall accuracy of 76.8% which is less than analysis with DT.</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ED0F415-071D-46C3-95DE-4CEFFD22C488}"/>
              </a:ext>
            </a:extLst>
          </p:cNvPr>
          <p:cNvSpPr txBox="1"/>
          <p:nvPr/>
        </p:nvSpPr>
        <p:spPr>
          <a:xfrm>
            <a:off x="8455743" y="3520753"/>
            <a:ext cx="3499618" cy="2800767"/>
          </a:xfrm>
          <a:prstGeom prst="rect">
            <a:avLst/>
          </a:prstGeom>
          <a:noFill/>
        </p:spPr>
        <p:txBody>
          <a:bodyPr wrap="square" rtlCol="0">
            <a:spAutoFit/>
          </a:bodyPr>
          <a:lstStyle/>
          <a:p>
            <a:r>
              <a:rPr lang="en-US" sz="1600" b="0" i="0" u="none" strike="noStrike" baseline="0" dirty="0">
                <a:solidFill>
                  <a:schemeClr val="bg1"/>
                </a:solidFill>
                <a:latin typeface="Times New Roman" panose="02020603050405020304" pitchFamily="18" charset="0"/>
                <a:cs typeface="Times New Roman" panose="02020603050405020304" pitchFamily="18" charset="0"/>
              </a:rPr>
              <a:t>TABLE VIII:</a:t>
            </a:r>
          </a:p>
          <a:p>
            <a:pPr marL="285750" indent="-285750">
              <a:buFont typeface="Arial" panose="020B0604020202020204" pitchFamily="34" charset="0"/>
              <a:buChar char="•"/>
            </a:pPr>
            <a:endParaRPr lang="en-US" sz="1600" b="0" i="0" u="none" strike="noStrike" baseline="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0" i="0" u="none" strike="noStrike" baseline="0" dirty="0">
                <a:solidFill>
                  <a:schemeClr val="bg1"/>
                </a:solidFill>
                <a:latin typeface="Times New Roman" panose="02020603050405020304" pitchFamily="18" charset="0"/>
                <a:cs typeface="Times New Roman" panose="02020603050405020304" pitchFamily="18" charset="0"/>
              </a:rPr>
              <a:t>Glucose, BMI, DiabetesPedigreeFunction and Pregnancies, along with the constant, are statistically important and estimate the presence of Diabetes in the LR classification of the variable considered significant using RF.</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Accuracy is lower than DT.</a:t>
            </a:r>
            <a:endParaRPr lang="en-IN"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535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18D51A-6B0F-4F4F-89AC-947BB9232E8B}"/>
              </a:ext>
            </a:extLst>
          </p:cNvPr>
          <p:cNvSpPr txBox="1"/>
          <p:nvPr/>
        </p:nvSpPr>
        <p:spPr>
          <a:xfrm>
            <a:off x="767255" y="2238703"/>
            <a:ext cx="184731" cy="369332"/>
          </a:xfrm>
          <a:prstGeom prst="rect">
            <a:avLst/>
          </a:prstGeom>
          <a:noFill/>
        </p:spPr>
        <p:txBody>
          <a:bodyPr wrap="none" rtlCol="0">
            <a:spAutoFit/>
          </a:bodyPr>
          <a:lstStyle/>
          <a:p>
            <a:endParaRPr lang="en-IN" dirty="0"/>
          </a:p>
        </p:txBody>
      </p:sp>
      <p:sp>
        <p:nvSpPr>
          <p:cNvPr id="10" name="TextBox 9">
            <a:extLst>
              <a:ext uri="{FF2B5EF4-FFF2-40B4-BE49-F238E27FC236}">
                <a16:creationId xmlns:a16="http://schemas.microsoft.com/office/drawing/2014/main" id="{42D841A2-C792-45CB-92DC-6C78A7DC1328}"/>
              </a:ext>
            </a:extLst>
          </p:cNvPr>
          <p:cNvSpPr txBox="1"/>
          <p:nvPr/>
        </p:nvSpPr>
        <p:spPr>
          <a:xfrm>
            <a:off x="4133881" y="4419862"/>
            <a:ext cx="2550698"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Analyzing the data</a:t>
            </a:r>
          </a:p>
        </p:txBody>
      </p:sp>
      <p:sp>
        <p:nvSpPr>
          <p:cNvPr id="11" name="TextBox 10">
            <a:extLst>
              <a:ext uri="{FF2B5EF4-FFF2-40B4-BE49-F238E27FC236}">
                <a16:creationId xmlns:a16="http://schemas.microsoft.com/office/drawing/2014/main" id="{564FAAA6-EDD8-4468-8421-EA2BC4F00CBB}"/>
              </a:ext>
            </a:extLst>
          </p:cNvPr>
          <p:cNvSpPr txBox="1"/>
          <p:nvPr/>
        </p:nvSpPr>
        <p:spPr>
          <a:xfrm>
            <a:off x="6684579" y="-430924"/>
            <a:ext cx="52552" cy="369332"/>
          </a:xfrm>
          <a:prstGeom prst="rect">
            <a:avLst/>
          </a:prstGeom>
          <a:noFill/>
        </p:spPr>
        <p:txBody>
          <a:bodyPr wrap="square" rtlCol="0">
            <a:spAutoFit/>
          </a:bodyPr>
          <a:lstStyle/>
          <a:p>
            <a:endParaRPr lang="en-IN" dirty="0"/>
          </a:p>
        </p:txBody>
      </p:sp>
      <p:sp>
        <p:nvSpPr>
          <p:cNvPr id="12" name="TextBox 11">
            <a:extLst>
              <a:ext uri="{FF2B5EF4-FFF2-40B4-BE49-F238E27FC236}">
                <a16:creationId xmlns:a16="http://schemas.microsoft.com/office/drawing/2014/main" id="{7E8CA2A9-FBB1-4120-BA36-E98B4C2411DA}"/>
              </a:ext>
            </a:extLst>
          </p:cNvPr>
          <p:cNvSpPr txBox="1"/>
          <p:nvPr/>
        </p:nvSpPr>
        <p:spPr>
          <a:xfrm>
            <a:off x="5315386" y="5095651"/>
            <a:ext cx="3889206"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Validation – K means Clustering</a:t>
            </a:r>
          </a:p>
        </p:txBody>
      </p:sp>
      <p:sp>
        <p:nvSpPr>
          <p:cNvPr id="13" name="TextBox 12">
            <a:extLst>
              <a:ext uri="{FF2B5EF4-FFF2-40B4-BE49-F238E27FC236}">
                <a16:creationId xmlns:a16="http://schemas.microsoft.com/office/drawing/2014/main" id="{93ADC3FA-6A88-4C19-A94C-07D0A69C4232}"/>
              </a:ext>
            </a:extLst>
          </p:cNvPr>
          <p:cNvSpPr txBox="1"/>
          <p:nvPr/>
        </p:nvSpPr>
        <p:spPr>
          <a:xfrm>
            <a:off x="6449510" y="5771440"/>
            <a:ext cx="1620957" cy="461665"/>
          </a:xfrm>
          <a:prstGeom prst="rect">
            <a:avLst/>
          </a:prstGeom>
          <a:noFill/>
        </p:spPr>
        <p:txBody>
          <a:bodyPr wrap="none" rtlCol="0">
            <a:spAutoFit/>
          </a:bodyPr>
          <a:lstStyle/>
          <a:p>
            <a:pPr marL="285750" indent="-285750">
              <a:buFont typeface="Wingdings" panose="05000000000000000000" pitchFamily="2" charset="2"/>
              <a:buChar char="Ø"/>
            </a:pPr>
            <a:r>
              <a:rPr lang="en-US" sz="1800" dirty="0">
                <a:solidFill>
                  <a:schemeClr val="bg1"/>
                </a:solidFill>
                <a:latin typeface="Bahnschrift Light Condensed" panose="020B0502040204020203" pitchFamily="34" charset="0"/>
              </a:rPr>
              <a:t> </a:t>
            </a:r>
            <a:r>
              <a:rPr lang="en-US" sz="2400" dirty="0">
                <a:solidFill>
                  <a:schemeClr val="bg1"/>
                </a:solidFill>
                <a:latin typeface="Bahnschrift Light Condensed" panose="020B0502040204020203" pitchFamily="34" charset="0"/>
              </a:rPr>
              <a:t>Conclusion</a:t>
            </a:r>
            <a:endParaRPr lang="en-IN" sz="2400" dirty="0">
              <a:solidFill>
                <a:schemeClr val="bg1"/>
              </a:solidFill>
              <a:latin typeface="Bahnschrift Light Condensed" panose="020B0502040204020203" pitchFamily="34" charset="0"/>
            </a:endParaRPr>
          </a:p>
        </p:txBody>
      </p:sp>
      <p:pic>
        <p:nvPicPr>
          <p:cNvPr id="14" name="Picture 13">
            <a:extLst>
              <a:ext uri="{FF2B5EF4-FFF2-40B4-BE49-F238E27FC236}">
                <a16:creationId xmlns:a16="http://schemas.microsoft.com/office/drawing/2014/main" id="{7172462C-120B-4752-8396-2C50024F31DF}"/>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175" y="0"/>
            <a:ext cx="12244551" cy="6858000"/>
          </a:xfrm>
          <a:prstGeom prst="rect">
            <a:avLst/>
          </a:prstGeom>
        </p:spPr>
      </p:pic>
      <p:sp>
        <p:nvSpPr>
          <p:cNvPr id="2" name="TextBox 1">
            <a:extLst>
              <a:ext uri="{FF2B5EF4-FFF2-40B4-BE49-F238E27FC236}">
                <a16:creationId xmlns:a16="http://schemas.microsoft.com/office/drawing/2014/main" id="{9DDD66FC-A344-4780-AD92-2DAFBFD0E305}"/>
              </a:ext>
            </a:extLst>
          </p:cNvPr>
          <p:cNvSpPr txBox="1"/>
          <p:nvPr/>
        </p:nvSpPr>
        <p:spPr>
          <a:xfrm>
            <a:off x="3146331" y="105481"/>
            <a:ext cx="521751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LR classification of HD dataset considering all features</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0C71B10-DA3E-46FD-8246-96169A8B3E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785" y="580294"/>
            <a:ext cx="3511730" cy="2679838"/>
          </a:xfrm>
          <a:prstGeom prst="rect">
            <a:avLst/>
          </a:prstGeom>
        </p:spPr>
      </p:pic>
      <p:pic>
        <p:nvPicPr>
          <p:cNvPr id="7" name="Picture 6">
            <a:extLst>
              <a:ext uri="{FF2B5EF4-FFF2-40B4-BE49-F238E27FC236}">
                <a16:creationId xmlns:a16="http://schemas.microsoft.com/office/drawing/2014/main" id="{69901F3C-EDA1-4280-984F-1BA9FA315A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0960" y="562622"/>
            <a:ext cx="3692596" cy="2712997"/>
          </a:xfrm>
          <a:prstGeom prst="rect">
            <a:avLst/>
          </a:prstGeom>
        </p:spPr>
      </p:pic>
      <p:pic>
        <p:nvPicPr>
          <p:cNvPr id="9" name="Picture 8">
            <a:extLst>
              <a:ext uri="{FF2B5EF4-FFF2-40B4-BE49-F238E27FC236}">
                <a16:creationId xmlns:a16="http://schemas.microsoft.com/office/drawing/2014/main" id="{22D1791D-3080-467A-AF40-DCBE3DED58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9843" y="580294"/>
            <a:ext cx="3692596" cy="2712997"/>
          </a:xfrm>
          <a:prstGeom prst="rect">
            <a:avLst/>
          </a:prstGeom>
        </p:spPr>
      </p:pic>
      <p:sp>
        <p:nvSpPr>
          <p:cNvPr id="3" name="TextBox 2">
            <a:extLst>
              <a:ext uri="{FF2B5EF4-FFF2-40B4-BE49-F238E27FC236}">
                <a16:creationId xmlns:a16="http://schemas.microsoft.com/office/drawing/2014/main" id="{D371E2C7-4CDD-4894-B18D-48F33B6182E0}"/>
              </a:ext>
            </a:extLst>
          </p:cNvPr>
          <p:cNvSpPr txBox="1"/>
          <p:nvPr/>
        </p:nvSpPr>
        <p:spPr>
          <a:xfrm>
            <a:off x="218785" y="3429000"/>
            <a:ext cx="3607139" cy="2800767"/>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TABLE IX:</a:t>
            </a:r>
          </a:p>
          <a:p>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The LR classification for all variables indicates that age, </a:t>
            </a:r>
            <a:r>
              <a:rPr lang="en-US" sz="1600" dirty="0" err="1">
                <a:solidFill>
                  <a:schemeClr val="bg1"/>
                </a:solidFill>
                <a:latin typeface="Times New Roman" panose="02020603050405020304" pitchFamily="18" charset="0"/>
                <a:cs typeface="Times New Roman" panose="02020603050405020304" pitchFamily="18" charset="0"/>
              </a:rPr>
              <a:t>cigsPerDay</a:t>
            </a:r>
            <a:r>
              <a:rPr lang="en-US" sz="1600" dirty="0">
                <a:solidFill>
                  <a:schemeClr val="bg1"/>
                </a:solidFill>
                <a:latin typeface="Times New Roman" panose="02020603050405020304" pitchFamily="18" charset="0"/>
                <a:cs typeface="Times New Roman" panose="02020603050405020304" pitchFamily="18" charset="0"/>
              </a:rPr>
              <a:t>, male, prevalent Stroke, </a:t>
            </a:r>
            <a:r>
              <a:rPr lang="en-US" sz="1600" dirty="0" err="1">
                <a:solidFill>
                  <a:schemeClr val="bg1"/>
                </a:solidFill>
                <a:latin typeface="Times New Roman" panose="02020603050405020304" pitchFamily="18" charset="0"/>
                <a:cs typeface="Times New Roman" panose="02020603050405020304" pitchFamily="18" charset="0"/>
              </a:rPr>
              <a:t>sysBP</a:t>
            </a:r>
            <a:r>
              <a:rPr lang="en-US" sz="1600" dirty="0">
                <a:solidFill>
                  <a:schemeClr val="bg1"/>
                </a:solidFill>
                <a:latin typeface="Times New Roman" panose="02020603050405020304" pitchFamily="18" charset="0"/>
                <a:cs typeface="Times New Roman" panose="02020603050405020304" pitchFamily="18" charset="0"/>
              </a:rPr>
              <a:t>, and diabetes are statistically relevant and predicted HD along with the constant.</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LR analysis thus showed better accuracy in predicting the presence of HD on the dataset with the variables selected by DT analysis.</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1197459-5C98-4EE3-A342-8FA178051534}"/>
              </a:ext>
            </a:extLst>
          </p:cNvPr>
          <p:cNvSpPr txBox="1"/>
          <p:nvPr/>
        </p:nvSpPr>
        <p:spPr>
          <a:xfrm rot="10800000" flipV="1">
            <a:off x="4172759" y="3429000"/>
            <a:ext cx="3768095" cy="2800767"/>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TABLE X:</a:t>
            </a:r>
          </a:p>
          <a:p>
            <a:pPr marL="285750" indent="-285750">
              <a:buFont typeface="Arial" panose="020B0604020202020204" pitchFamily="34" charset="0"/>
              <a:buChar char="•"/>
            </a:pPr>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LR showed similar results compared to DT in terms of overall accuracy (of 85.1%). But the accuracy of the presence of HD in this method is greater than the DT analysis of all variables (4.0 % ).</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O</a:t>
            </a:r>
            <a:r>
              <a:rPr lang="en-US" sz="1600" b="0" i="0" u="none" strike="noStrike" baseline="0" dirty="0">
                <a:solidFill>
                  <a:schemeClr val="bg1"/>
                </a:solidFill>
                <a:latin typeface="Times New Roman" panose="02020603050405020304" pitchFamily="18" charset="0"/>
                <a:cs typeface="Times New Roman" panose="02020603050405020304" pitchFamily="18" charset="0"/>
              </a:rPr>
              <a:t>utcome showed that use of important variables predicted by DT, in LR, has improved the findings. </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2DF4150-A73E-4074-9862-C64E9A1C46D2}"/>
              </a:ext>
            </a:extLst>
          </p:cNvPr>
          <p:cNvSpPr txBox="1"/>
          <p:nvPr/>
        </p:nvSpPr>
        <p:spPr>
          <a:xfrm>
            <a:off x="8229844" y="3429000"/>
            <a:ext cx="3692596" cy="2554545"/>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TABLE XI:</a:t>
            </a:r>
          </a:p>
          <a:p>
            <a:pPr marL="285750" indent="-285750">
              <a:buFont typeface="Arial" panose="020B0604020202020204" pitchFamily="34" charset="0"/>
              <a:buChar char="•"/>
            </a:pPr>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U</a:t>
            </a:r>
            <a:r>
              <a:rPr lang="en-US" sz="1600" b="0" i="0" u="none" strike="noStrike" baseline="0" dirty="0">
                <a:solidFill>
                  <a:schemeClr val="bg1"/>
                </a:solidFill>
                <a:latin typeface="Times New Roman" panose="02020603050405020304" pitchFamily="18" charset="0"/>
                <a:cs typeface="Times New Roman" panose="02020603050405020304" pitchFamily="18" charset="0"/>
              </a:rPr>
              <a:t>sing the RF method shows that, along with the constant, glucose, </a:t>
            </a:r>
            <a:r>
              <a:rPr lang="en-US" sz="1600" b="0" i="0" u="none" strike="noStrike" baseline="0" dirty="0" err="1">
                <a:solidFill>
                  <a:schemeClr val="bg1"/>
                </a:solidFill>
                <a:latin typeface="Times New Roman" panose="02020603050405020304" pitchFamily="18" charset="0"/>
                <a:cs typeface="Times New Roman" panose="02020603050405020304" pitchFamily="18" charset="0"/>
              </a:rPr>
              <a:t>sysBP</a:t>
            </a:r>
            <a:r>
              <a:rPr lang="en-US" sz="1600" b="0" i="0" u="none" strike="noStrike" baseline="0" dirty="0">
                <a:solidFill>
                  <a:schemeClr val="bg1"/>
                </a:solidFill>
                <a:latin typeface="Times New Roman" panose="02020603050405020304" pitchFamily="18" charset="0"/>
                <a:cs typeface="Times New Roman" panose="02020603050405020304" pitchFamily="18" charset="0"/>
              </a:rPr>
              <a:t>, age, male and </a:t>
            </a:r>
            <a:r>
              <a:rPr lang="en-US" sz="1600" b="0" i="0" u="none" strike="noStrike" baseline="0" dirty="0" err="1">
                <a:solidFill>
                  <a:schemeClr val="bg1"/>
                </a:solidFill>
                <a:latin typeface="Times New Roman" panose="02020603050405020304" pitchFamily="18" charset="0"/>
                <a:cs typeface="Times New Roman" panose="02020603050405020304" pitchFamily="18" charset="0"/>
              </a:rPr>
              <a:t>currentSmoker</a:t>
            </a:r>
            <a:r>
              <a:rPr lang="en-US" sz="1600" b="0" i="0" u="none" strike="noStrike" baseline="0" dirty="0">
                <a:solidFill>
                  <a:schemeClr val="bg1"/>
                </a:solidFill>
                <a:latin typeface="Times New Roman" panose="02020603050405020304" pitchFamily="18" charset="0"/>
                <a:cs typeface="Times New Roman" panose="02020603050405020304" pitchFamily="18" charset="0"/>
              </a:rPr>
              <a:t> are statistically significant and predict the presence of HD. </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P</a:t>
            </a:r>
            <a:r>
              <a:rPr lang="en-US" sz="1600" b="0" i="0" u="none" strike="noStrike" baseline="0" dirty="0">
                <a:solidFill>
                  <a:schemeClr val="bg1"/>
                </a:solidFill>
                <a:latin typeface="Times New Roman" panose="02020603050405020304" pitchFamily="18" charset="0"/>
                <a:cs typeface="Times New Roman" panose="02020603050405020304" pitchFamily="18" charset="0"/>
              </a:rPr>
              <a:t>redicting the existence of HD, LR on the dataset with all variables demonstrated greater accuracy. </a:t>
            </a:r>
            <a:endParaRPr lang="en-IN"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1697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18D51A-6B0F-4F4F-89AC-947BB9232E8B}"/>
              </a:ext>
            </a:extLst>
          </p:cNvPr>
          <p:cNvSpPr txBox="1"/>
          <p:nvPr/>
        </p:nvSpPr>
        <p:spPr>
          <a:xfrm>
            <a:off x="767255" y="2238703"/>
            <a:ext cx="184731" cy="369332"/>
          </a:xfrm>
          <a:prstGeom prst="rect">
            <a:avLst/>
          </a:prstGeom>
          <a:noFill/>
        </p:spPr>
        <p:txBody>
          <a:bodyPr wrap="none" rtlCol="0">
            <a:spAutoFit/>
          </a:bodyPr>
          <a:lstStyle/>
          <a:p>
            <a:endParaRPr lang="en-IN" dirty="0"/>
          </a:p>
        </p:txBody>
      </p:sp>
      <p:sp>
        <p:nvSpPr>
          <p:cNvPr id="10" name="TextBox 9">
            <a:extLst>
              <a:ext uri="{FF2B5EF4-FFF2-40B4-BE49-F238E27FC236}">
                <a16:creationId xmlns:a16="http://schemas.microsoft.com/office/drawing/2014/main" id="{42D841A2-C792-45CB-92DC-6C78A7DC1328}"/>
              </a:ext>
            </a:extLst>
          </p:cNvPr>
          <p:cNvSpPr txBox="1"/>
          <p:nvPr/>
        </p:nvSpPr>
        <p:spPr>
          <a:xfrm>
            <a:off x="4133881" y="4419862"/>
            <a:ext cx="2550698"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Analyzing the data</a:t>
            </a:r>
          </a:p>
        </p:txBody>
      </p:sp>
      <p:sp>
        <p:nvSpPr>
          <p:cNvPr id="11" name="TextBox 10">
            <a:extLst>
              <a:ext uri="{FF2B5EF4-FFF2-40B4-BE49-F238E27FC236}">
                <a16:creationId xmlns:a16="http://schemas.microsoft.com/office/drawing/2014/main" id="{564FAAA6-EDD8-4468-8421-EA2BC4F00CBB}"/>
              </a:ext>
            </a:extLst>
          </p:cNvPr>
          <p:cNvSpPr txBox="1"/>
          <p:nvPr/>
        </p:nvSpPr>
        <p:spPr>
          <a:xfrm>
            <a:off x="6684579" y="-430924"/>
            <a:ext cx="52552" cy="369332"/>
          </a:xfrm>
          <a:prstGeom prst="rect">
            <a:avLst/>
          </a:prstGeom>
          <a:noFill/>
        </p:spPr>
        <p:txBody>
          <a:bodyPr wrap="square" rtlCol="0">
            <a:spAutoFit/>
          </a:bodyPr>
          <a:lstStyle/>
          <a:p>
            <a:endParaRPr lang="en-IN" dirty="0"/>
          </a:p>
        </p:txBody>
      </p:sp>
      <p:sp>
        <p:nvSpPr>
          <p:cNvPr id="12" name="TextBox 11">
            <a:extLst>
              <a:ext uri="{FF2B5EF4-FFF2-40B4-BE49-F238E27FC236}">
                <a16:creationId xmlns:a16="http://schemas.microsoft.com/office/drawing/2014/main" id="{7E8CA2A9-FBB1-4120-BA36-E98B4C2411DA}"/>
              </a:ext>
            </a:extLst>
          </p:cNvPr>
          <p:cNvSpPr txBox="1"/>
          <p:nvPr/>
        </p:nvSpPr>
        <p:spPr>
          <a:xfrm>
            <a:off x="5315386" y="5095651"/>
            <a:ext cx="3889206"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Validation – K means Clustering</a:t>
            </a:r>
          </a:p>
        </p:txBody>
      </p:sp>
      <p:sp>
        <p:nvSpPr>
          <p:cNvPr id="13" name="TextBox 12">
            <a:extLst>
              <a:ext uri="{FF2B5EF4-FFF2-40B4-BE49-F238E27FC236}">
                <a16:creationId xmlns:a16="http://schemas.microsoft.com/office/drawing/2014/main" id="{93ADC3FA-6A88-4C19-A94C-07D0A69C4232}"/>
              </a:ext>
            </a:extLst>
          </p:cNvPr>
          <p:cNvSpPr txBox="1"/>
          <p:nvPr/>
        </p:nvSpPr>
        <p:spPr>
          <a:xfrm>
            <a:off x="6449510" y="5771440"/>
            <a:ext cx="1620957" cy="461665"/>
          </a:xfrm>
          <a:prstGeom prst="rect">
            <a:avLst/>
          </a:prstGeom>
          <a:noFill/>
        </p:spPr>
        <p:txBody>
          <a:bodyPr wrap="none" rtlCol="0">
            <a:spAutoFit/>
          </a:bodyPr>
          <a:lstStyle/>
          <a:p>
            <a:pPr marL="285750" indent="-285750">
              <a:buFont typeface="Wingdings" panose="05000000000000000000" pitchFamily="2" charset="2"/>
              <a:buChar char="Ø"/>
            </a:pPr>
            <a:r>
              <a:rPr lang="en-US" sz="1800" dirty="0">
                <a:solidFill>
                  <a:schemeClr val="bg1"/>
                </a:solidFill>
                <a:latin typeface="Bahnschrift Light Condensed" panose="020B0502040204020203" pitchFamily="34" charset="0"/>
              </a:rPr>
              <a:t> </a:t>
            </a:r>
            <a:r>
              <a:rPr lang="en-US" sz="2400" dirty="0">
                <a:solidFill>
                  <a:schemeClr val="bg1"/>
                </a:solidFill>
                <a:latin typeface="Bahnschrift Light Condensed" panose="020B0502040204020203" pitchFamily="34" charset="0"/>
              </a:rPr>
              <a:t>Conclusion</a:t>
            </a:r>
            <a:endParaRPr lang="en-IN" sz="2400" dirty="0">
              <a:solidFill>
                <a:schemeClr val="bg1"/>
              </a:solidFill>
              <a:latin typeface="Bahnschrift Light Condensed" panose="020B0502040204020203" pitchFamily="34" charset="0"/>
            </a:endParaRPr>
          </a:p>
        </p:txBody>
      </p:sp>
      <p:pic>
        <p:nvPicPr>
          <p:cNvPr id="14" name="Picture 13">
            <a:extLst>
              <a:ext uri="{FF2B5EF4-FFF2-40B4-BE49-F238E27FC236}">
                <a16:creationId xmlns:a16="http://schemas.microsoft.com/office/drawing/2014/main" id="{7172462C-120B-4752-8396-2C50024F31DF}"/>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244551" cy="6858000"/>
          </a:xfrm>
          <a:prstGeom prst="rect">
            <a:avLst/>
          </a:prstGeom>
        </p:spPr>
      </p:pic>
      <p:sp>
        <p:nvSpPr>
          <p:cNvPr id="9" name="TextBox 8">
            <a:extLst>
              <a:ext uri="{FF2B5EF4-FFF2-40B4-BE49-F238E27FC236}">
                <a16:creationId xmlns:a16="http://schemas.microsoft.com/office/drawing/2014/main" id="{1D3B86FA-E1C6-4C08-85ED-4AE23E02C5CB}"/>
              </a:ext>
            </a:extLst>
          </p:cNvPr>
          <p:cNvSpPr txBox="1"/>
          <p:nvPr/>
        </p:nvSpPr>
        <p:spPr>
          <a:xfrm>
            <a:off x="2775156" y="99144"/>
            <a:ext cx="621890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u="sng" dirty="0">
                <a:solidFill>
                  <a:prstClr val="white"/>
                </a:solidFill>
                <a:latin typeface="Bahnschrift Light Condensed" panose="020B0502040204020203" pitchFamily="34" charset="0"/>
              </a:rPr>
              <a:t>Validation – K means Clustering</a:t>
            </a:r>
            <a:endParaRPr kumimoji="0" lang="en-US" sz="2800" b="1" i="0" u="sng" strike="noStrike" kern="1200" cap="none" spc="0" normalizeH="0" baseline="0" noProof="0" dirty="0">
              <a:ln>
                <a:noFill/>
              </a:ln>
              <a:solidFill>
                <a:prstClr val="white"/>
              </a:solidFill>
              <a:effectLst/>
              <a:uLnTx/>
              <a:uFillTx/>
              <a:latin typeface="Bahnschrift Light Condensed" panose="020B0502040204020203" pitchFamily="34" charset="0"/>
              <a:ea typeface="+mn-ea"/>
              <a:cs typeface="+mn-cs"/>
            </a:endParaRPr>
          </a:p>
        </p:txBody>
      </p:sp>
      <p:pic>
        <p:nvPicPr>
          <p:cNvPr id="4" name="Picture 3">
            <a:extLst>
              <a:ext uri="{FF2B5EF4-FFF2-40B4-BE49-F238E27FC236}">
                <a16:creationId xmlns:a16="http://schemas.microsoft.com/office/drawing/2014/main" id="{E3F7D0C3-7B15-4452-B952-00459CFDBC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596" y="711733"/>
            <a:ext cx="9277827" cy="2353777"/>
          </a:xfrm>
          <a:prstGeom prst="rect">
            <a:avLst/>
          </a:prstGeom>
        </p:spPr>
      </p:pic>
      <p:pic>
        <p:nvPicPr>
          <p:cNvPr id="7" name="Picture 6">
            <a:extLst>
              <a:ext uri="{FF2B5EF4-FFF2-40B4-BE49-F238E27FC236}">
                <a16:creationId xmlns:a16="http://schemas.microsoft.com/office/drawing/2014/main" id="{19C0B1A0-57E8-49E2-8862-B61310FC73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8596" y="3232289"/>
            <a:ext cx="9277827" cy="3433982"/>
          </a:xfrm>
          <a:prstGeom prst="rect">
            <a:avLst/>
          </a:prstGeom>
        </p:spPr>
      </p:pic>
    </p:spTree>
    <p:extLst>
      <p:ext uri="{BB962C8B-B14F-4D97-AF65-F5344CB8AC3E}">
        <p14:creationId xmlns:p14="http://schemas.microsoft.com/office/powerpoint/2010/main" val="1425494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18D51A-6B0F-4F4F-89AC-947BB9232E8B}"/>
              </a:ext>
            </a:extLst>
          </p:cNvPr>
          <p:cNvSpPr txBox="1"/>
          <p:nvPr/>
        </p:nvSpPr>
        <p:spPr>
          <a:xfrm>
            <a:off x="767255" y="2238703"/>
            <a:ext cx="184731" cy="369332"/>
          </a:xfrm>
          <a:prstGeom prst="rect">
            <a:avLst/>
          </a:prstGeom>
          <a:noFill/>
        </p:spPr>
        <p:txBody>
          <a:bodyPr wrap="none" rtlCol="0">
            <a:spAutoFit/>
          </a:bodyPr>
          <a:lstStyle/>
          <a:p>
            <a:endParaRPr lang="en-IN" dirty="0"/>
          </a:p>
        </p:txBody>
      </p:sp>
      <p:sp>
        <p:nvSpPr>
          <p:cNvPr id="10" name="TextBox 9">
            <a:extLst>
              <a:ext uri="{FF2B5EF4-FFF2-40B4-BE49-F238E27FC236}">
                <a16:creationId xmlns:a16="http://schemas.microsoft.com/office/drawing/2014/main" id="{42D841A2-C792-45CB-92DC-6C78A7DC1328}"/>
              </a:ext>
            </a:extLst>
          </p:cNvPr>
          <p:cNvSpPr txBox="1"/>
          <p:nvPr/>
        </p:nvSpPr>
        <p:spPr>
          <a:xfrm>
            <a:off x="4133881" y="4419862"/>
            <a:ext cx="2550698"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Analyzing the data</a:t>
            </a:r>
          </a:p>
        </p:txBody>
      </p:sp>
      <p:sp>
        <p:nvSpPr>
          <p:cNvPr id="11" name="TextBox 10">
            <a:extLst>
              <a:ext uri="{FF2B5EF4-FFF2-40B4-BE49-F238E27FC236}">
                <a16:creationId xmlns:a16="http://schemas.microsoft.com/office/drawing/2014/main" id="{564FAAA6-EDD8-4468-8421-EA2BC4F00CBB}"/>
              </a:ext>
            </a:extLst>
          </p:cNvPr>
          <p:cNvSpPr txBox="1"/>
          <p:nvPr/>
        </p:nvSpPr>
        <p:spPr>
          <a:xfrm>
            <a:off x="6684579" y="-430924"/>
            <a:ext cx="52552" cy="369332"/>
          </a:xfrm>
          <a:prstGeom prst="rect">
            <a:avLst/>
          </a:prstGeom>
          <a:noFill/>
        </p:spPr>
        <p:txBody>
          <a:bodyPr wrap="square" rtlCol="0">
            <a:spAutoFit/>
          </a:bodyPr>
          <a:lstStyle/>
          <a:p>
            <a:endParaRPr lang="en-IN" dirty="0"/>
          </a:p>
        </p:txBody>
      </p:sp>
      <p:sp>
        <p:nvSpPr>
          <p:cNvPr id="12" name="TextBox 11">
            <a:extLst>
              <a:ext uri="{FF2B5EF4-FFF2-40B4-BE49-F238E27FC236}">
                <a16:creationId xmlns:a16="http://schemas.microsoft.com/office/drawing/2014/main" id="{7E8CA2A9-FBB1-4120-BA36-E98B4C2411DA}"/>
              </a:ext>
            </a:extLst>
          </p:cNvPr>
          <p:cNvSpPr txBox="1"/>
          <p:nvPr/>
        </p:nvSpPr>
        <p:spPr>
          <a:xfrm>
            <a:off x="5315386" y="5095651"/>
            <a:ext cx="3889206"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Validation – K means Clustering</a:t>
            </a:r>
          </a:p>
        </p:txBody>
      </p:sp>
      <p:sp>
        <p:nvSpPr>
          <p:cNvPr id="13" name="TextBox 12">
            <a:extLst>
              <a:ext uri="{FF2B5EF4-FFF2-40B4-BE49-F238E27FC236}">
                <a16:creationId xmlns:a16="http://schemas.microsoft.com/office/drawing/2014/main" id="{93ADC3FA-6A88-4C19-A94C-07D0A69C4232}"/>
              </a:ext>
            </a:extLst>
          </p:cNvPr>
          <p:cNvSpPr txBox="1"/>
          <p:nvPr/>
        </p:nvSpPr>
        <p:spPr>
          <a:xfrm>
            <a:off x="6449510" y="5771440"/>
            <a:ext cx="1620957" cy="461665"/>
          </a:xfrm>
          <a:prstGeom prst="rect">
            <a:avLst/>
          </a:prstGeom>
          <a:noFill/>
        </p:spPr>
        <p:txBody>
          <a:bodyPr wrap="none" rtlCol="0">
            <a:spAutoFit/>
          </a:bodyPr>
          <a:lstStyle/>
          <a:p>
            <a:pPr marL="285750" indent="-285750">
              <a:buFont typeface="Wingdings" panose="05000000000000000000" pitchFamily="2" charset="2"/>
              <a:buChar char="Ø"/>
            </a:pPr>
            <a:r>
              <a:rPr lang="en-US" sz="1800" dirty="0">
                <a:solidFill>
                  <a:schemeClr val="bg1"/>
                </a:solidFill>
                <a:latin typeface="Bahnschrift Light Condensed" panose="020B0502040204020203" pitchFamily="34" charset="0"/>
              </a:rPr>
              <a:t> </a:t>
            </a:r>
            <a:r>
              <a:rPr lang="en-US" sz="2400" dirty="0">
                <a:solidFill>
                  <a:schemeClr val="bg1"/>
                </a:solidFill>
                <a:latin typeface="Bahnschrift Light Condensed" panose="020B0502040204020203" pitchFamily="34" charset="0"/>
              </a:rPr>
              <a:t>Conclusion</a:t>
            </a:r>
            <a:endParaRPr lang="en-IN" sz="2400" dirty="0">
              <a:solidFill>
                <a:schemeClr val="bg1"/>
              </a:solidFill>
              <a:latin typeface="Bahnschrift Light Condensed" panose="020B0502040204020203" pitchFamily="34" charset="0"/>
            </a:endParaRPr>
          </a:p>
        </p:txBody>
      </p:sp>
      <p:pic>
        <p:nvPicPr>
          <p:cNvPr id="14" name="Picture 13">
            <a:extLst>
              <a:ext uri="{FF2B5EF4-FFF2-40B4-BE49-F238E27FC236}">
                <a16:creationId xmlns:a16="http://schemas.microsoft.com/office/drawing/2014/main" id="{7172462C-120B-4752-8396-2C50024F31DF}"/>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6276" y="0"/>
            <a:ext cx="12244551" cy="6858000"/>
          </a:xfrm>
          <a:prstGeom prst="rect">
            <a:avLst/>
          </a:prstGeom>
        </p:spPr>
      </p:pic>
      <p:sp>
        <p:nvSpPr>
          <p:cNvPr id="8" name="TextBox 7">
            <a:extLst>
              <a:ext uri="{FF2B5EF4-FFF2-40B4-BE49-F238E27FC236}">
                <a16:creationId xmlns:a16="http://schemas.microsoft.com/office/drawing/2014/main" id="{76F004F1-7B24-4FA2-8E7E-BC745247224B}"/>
              </a:ext>
            </a:extLst>
          </p:cNvPr>
          <p:cNvSpPr txBox="1"/>
          <p:nvPr/>
        </p:nvSpPr>
        <p:spPr>
          <a:xfrm>
            <a:off x="452284" y="346963"/>
            <a:ext cx="108606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Calibri" panose="020F0502020204030204"/>
              </a:rPr>
              <a:t>RESULTS :</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FCBA7A2-9FBA-4714-B08C-2BCC67447D52}"/>
              </a:ext>
            </a:extLst>
          </p:cNvPr>
          <p:cNvSpPr txBox="1"/>
          <p:nvPr/>
        </p:nvSpPr>
        <p:spPr>
          <a:xfrm>
            <a:off x="452284" y="904568"/>
            <a:ext cx="11292676" cy="5218736"/>
          </a:xfrm>
          <a:prstGeom prst="rect">
            <a:avLst/>
          </a:prstGeom>
          <a:noFill/>
        </p:spPr>
        <p:txBody>
          <a:bodyPr wrap="square" rtlCol="0">
            <a:spAutoFit/>
          </a:bodyPr>
          <a:lstStyle/>
          <a:p>
            <a:pPr>
              <a:lnSpc>
                <a:spcPct val="150000"/>
              </a:lnSpc>
            </a:pPr>
            <a:r>
              <a:rPr lang="en-US" sz="1600" dirty="0">
                <a:solidFill>
                  <a:schemeClr val="bg1"/>
                </a:solidFill>
                <a:latin typeface="Times New Roman" panose="02020603050405020304" pitchFamily="18" charset="0"/>
                <a:cs typeface="Times New Roman" panose="02020603050405020304" pitchFamily="18" charset="0"/>
              </a:rPr>
              <a:t>R</a:t>
            </a:r>
            <a:r>
              <a:rPr lang="en-US" sz="1600" b="0" i="0" u="none" strike="noStrike" baseline="0" dirty="0">
                <a:solidFill>
                  <a:schemeClr val="bg1"/>
                </a:solidFill>
                <a:latin typeface="Times New Roman" panose="02020603050405020304" pitchFamily="18" charset="0"/>
                <a:cs typeface="Times New Roman" panose="02020603050405020304" pitchFamily="18" charset="0"/>
              </a:rPr>
              <a:t>esults from supervised classification were validated using the un-supervised method</a:t>
            </a:r>
          </a:p>
          <a:p>
            <a:pPr>
              <a:lnSpc>
                <a:spcPct val="150000"/>
              </a:lnSpc>
            </a:pPr>
            <a:r>
              <a:rPr lang="en-US" sz="1600" b="0" i="0" u="none" strike="noStrike" baseline="0" dirty="0">
                <a:solidFill>
                  <a:schemeClr val="bg1"/>
                </a:solidFill>
                <a:latin typeface="Times New Roman" panose="02020603050405020304" pitchFamily="18" charset="0"/>
                <a:cs typeface="Times New Roman" panose="02020603050405020304" pitchFamily="18" charset="0"/>
              </a:rPr>
              <a:t>No single method showed better performance in all cases – diabetes and HD dataset.</a:t>
            </a:r>
          </a:p>
          <a:p>
            <a:pPr>
              <a:lnSpc>
                <a:spcPct val="150000"/>
              </a:lnSpc>
            </a:pPr>
            <a:endParaRPr lang="en-US" sz="1600"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sz="1600" dirty="0">
                <a:solidFill>
                  <a:schemeClr val="bg1"/>
                </a:solidFill>
                <a:latin typeface="Times New Roman" panose="02020603050405020304" pitchFamily="18" charset="0"/>
                <a:cs typeface="Times New Roman" panose="02020603050405020304" pitchFamily="18" charset="0"/>
              </a:rPr>
              <a:t>TABLE XIII :</a:t>
            </a:r>
            <a:endParaRPr lang="en-US" sz="1600" b="0" i="0" u="none" strike="noStrike" baseline="0"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sz="1600" dirty="0">
                <a:solidFill>
                  <a:schemeClr val="bg1"/>
                </a:solidFill>
                <a:latin typeface="Times New Roman" panose="02020603050405020304" pitchFamily="18" charset="0"/>
                <a:cs typeface="Times New Roman" panose="02020603050405020304" pitchFamily="18" charset="0"/>
              </a:rPr>
              <a:t>K means clustering method was applied to the diabetes dataset for identification of cluster characteristics where the outcome is one, i.e., diabetic patients. Table 12 lists the final clusters of diabetes dataset. It shows that blood sugar level of 130 and systolic blood pressure with value greater than 72 and above could suffer from diabetes.</a:t>
            </a:r>
          </a:p>
          <a:p>
            <a:pPr>
              <a:lnSpc>
                <a:spcPct val="150000"/>
              </a:lnSpc>
            </a:pPr>
            <a:r>
              <a:rPr lang="en-US" sz="1600" dirty="0">
                <a:solidFill>
                  <a:schemeClr val="bg1"/>
                </a:solidFill>
                <a:latin typeface="Times New Roman" panose="02020603050405020304" pitchFamily="18" charset="0"/>
                <a:cs typeface="Times New Roman" panose="02020603050405020304" pitchFamily="18" charset="0"/>
              </a:rPr>
              <a:t>Cluster (3) with highest number of patients show that glucose level of 155 and BP greater that equal to 155 suffer from diabetes.</a:t>
            </a:r>
          </a:p>
          <a:p>
            <a:pPr>
              <a:lnSpc>
                <a:spcPct val="150000"/>
              </a:lnSpc>
            </a:pPr>
            <a:endParaRPr lang="en-US" sz="1600"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sz="1600" dirty="0">
                <a:solidFill>
                  <a:schemeClr val="bg1"/>
                </a:solidFill>
                <a:latin typeface="Times New Roman" panose="02020603050405020304" pitchFamily="18" charset="0"/>
                <a:cs typeface="Times New Roman" panose="02020603050405020304" pitchFamily="18" charset="0"/>
              </a:rPr>
              <a:t>TABLE XIV:</a:t>
            </a:r>
          </a:p>
          <a:p>
            <a:pPr>
              <a:lnSpc>
                <a:spcPct val="150000"/>
              </a:lnSpc>
            </a:pPr>
            <a:r>
              <a:rPr lang="en-US" sz="1600" dirty="0">
                <a:solidFill>
                  <a:schemeClr val="bg1"/>
                </a:solidFill>
                <a:latin typeface="Times New Roman" panose="02020603050405020304" pitchFamily="18" charset="0"/>
                <a:cs typeface="Times New Roman" panose="02020603050405020304" pitchFamily="18" charset="0"/>
              </a:rPr>
              <a:t>The HD dataset was subject to K-means clustering to identify the cluster characteristics where the outcome is one, i.e., HD patients. Table 14 lists the final clusters of HD dataset. It shows that even with low value of diastolic blood pressure (85) diabetic patient suffered from HD – cluster 2. Whereas patients with diastolic blood pressure greater than 90 did not suffer from HD as they were non-diabetic.</a:t>
            </a:r>
            <a:endParaRPr lang="en-IN"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2396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18D51A-6B0F-4F4F-89AC-947BB9232E8B}"/>
              </a:ext>
            </a:extLst>
          </p:cNvPr>
          <p:cNvSpPr txBox="1"/>
          <p:nvPr/>
        </p:nvSpPr>
        <p:spPr>
          <a:xfrm>
            <a:off x="767255" y="2238703"/>
            <a:ext cx="184731" cy="369332"/>
          </a:xfrm>
          <a:prstGeom prst="rect">
            <a:avLst/>
          </a:prstGeom>
          <a:noFill/>
        </p:spPr>
        <p:txBody>
          <a:bodyPr wrap="none" rtlCol="0">
            <a:spAutoFit/>
          </a:bodyPr>
          <a:lstStyle/>
          <a:p>
            <a:endParaRPr lang="en-IN" dirty="0"/>
          </a:p>
        </p:txBody>
      </p:sp>
      <p:sp>
        <p:nvSpPr>
          <p:cNvPr id="10" name="TextBox 9">
            <a:extLst>
              <a:ext uri="{FF2B5EF4-FFF2-40B4-BE49-F238E27FC236}">
                <a16:creationId xmlns:a16="http://schemas.microsoft.com/office/drawing/2014/main" id="{42D841A2-C792-45CB-92DC-6C78A7DC1328}"/>
              </a:ext>
            </a:extLst>
          </p:cNvPr>
          <p:cNvSpPr txBox="1"/>
          <p:nvPr/>
        </p:nvSpPr>
        <p:spPr>
          <a:xfrm>
            <a:off x="4133881" y="4419862"/>
            <a:ext cx="2550698"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Analyzing the data</a:t>
            </a:r>
          </a:p>
        </p:txBody>
      </p:sp>
      <p:sp>
        <p:nvSpPr>
          <p:cNvPr id="11" name="TextBox 10">
            <a:extLst>
              <a:ext uri="{FF2B5EF4-FFF2-40B4-BE49-F238E27FC236}">
                <a16:creationId xmlns:a16="http://schemas.microsoft.com/office/drawing/2014/main" id="{564FAAA6-EDD8-4468-8421-EA2BC4F00CBB}"/>
              </a:ext>
            </a:extLst>
          </p:cNvPr>
          <p:cNvSpPr txBox="1"/>
          <p:nvPr/>
        </p:nvSpPr>
        <p:spPr>
          <a:xfrm>
            <a:off x="6684579" y="-430924"/>
            <a:ext cx="52552" cy="369332"/>
          </a:xfrm>
          <a:prstGeom prst="rect">
            <a:avLst/>
          </a:prstGeom>
          <a:noFill/>
        </p:spPr>
        <p:txBody>
          <a:bodyPr wrap="square" rtlCol="0">
            <a:spAutoFit/>
          </a:bodyPr>
          <a:lstStyle/>
          <a:p>
            <a:endParaRPr lang="en-IN" dirty="0"/>
          </a:p>
        </p:txBody>
      </p:sp>
      <p:sp>
        <p:nvSpPr>
          <p:cNvPr id="12" name="TextBox 11">
            <a:extLst>
              <a:ext uri="{FF2B5EF4-FFF2-40B4-BE49-F238E27FC236}">
                <a16:creationId xmlns:a16="http://schemas.microsoft.com/office/drawing/2014/main" id="{7E8CA2A9-FBB1-4120-BA36-E98B4C2411DA}"/>
              </a:ext>
            </a:extLst>
          </p:cNvPr>
          <p:cNvSpPr txBox="1"/>
          <p:nvPr/>
        </p:nvSpPr>
        <p:spPr>
          <a:xfrm>
            <a:off x="5315386" y="5095651"/>
            <a:ext cx="3889206"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Validation – K means Clustering</a:t>
            </a:r>
          </a:p>
        </p:txBody>
      </p:sp>
      <p:sp>
        <p:nvSpPr>
          <p:cNvPr id="13" name="TextBox 12">
            <a:extLst>
              <a:ext uri="{FF2B5EF4-FFF2-40B4-BE49-F238E27FC236}">
                <a16:creationId xmlns:a16="http://schemas.microsoft.com/office/drawing/2014/main" id="{93ADC3FA-6A88-4C19-A94C-07D0A69C4232}"/>
              </a:ext>
            </a:extLst>
          </p:cNvPr>
          <p:cNvSpPr txBox="1"/>
          <p:nvPr/>
        </p:nvSpPr>
        <p:spPr>
          <a:xfrm>
            <a:off x="6449510" y="5771440"/>
            <a:ext cx="1620957" cy="461665"/>
          </a:xfrm>
          <a:prstGeom prst="rect">
            <a:avLst/>
          </a:prstGeom>
          <a:noFill/>
        </p:spPr>
        <p:txBody>
          <a:bodyPr wrap="none" rtlCol="0">
            <a:spAutoFit/>
          </a:bodyPr>
          <a:lstStyle/>
          <a:p>
            <a:pPr marL="285750" indent="-285750">
              <a:buFont typeface="Wingdings" panose="05000000000000000000" pitchFamily="2" charset="2"/>
              <a:buChar char="Ø"/>
            </a:pPr>
            <a:r>
              <a:rPr lang="en-US" sz="1800" dirty="0">
                <a:solidFill>
                  <a:schemeClr val="bg1"/>
                </a:solidFill>
                <a:latin typeface="Bahnschrift Light Condensed" panose="020B0502040204020203" pitchFamily="34" charset="0"/>
              </a:rPr>
              <a:t> </a:t>
            </a:r>
            <a:r>
              <a:rPr lang="en-US" sz="2400" dirty="0">
                <a:solidFill>
                  <a:schemeClr val="bg1"/>
                </a:solidFill>
                <a:latin typeface="Bahnschrift Light Condensed" panose="020B0502040204020203" pitchFamily="34" charset="0"/>
              </a:rPr>
              <a:t>Conclusion</a:t>
            </a:r>
            <a:endParaRPr lang="en-IN" sz="2400" dirty="0">
              <a:solidFill>
                <a:schemeClr val="bg1"/>
              </a:solidFill>
              <a:latin typeface="Bahnschrift Light Condensed" panose="020B0502040204020203" pitchFamily="34" charset="0"/>
            </a:endParaRPr>
          </a:p>
        </p:txBody>
      </p:sp>
      <p:pic>
        <p:nvPicPr>
          <p:cNvPr id="14" name="Picture 13">
            <a:extLst>
              <a:ext uri="{FF2B5EF4-FFF2-40B4-BE49-F238E27FC236}">
                <a16:creationId xmlns:a16="http://schemas.microsoft.com/office/drawing/2014/main" id="{7172462C-120B-4752-8396-2C50024F31DF}"/>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2552" y="0"/>
            <a:ext cx="12244551" cy="6858000"/>
          </a:xfrm>
          <a:prstGeom prst="rect">
            <a:avLst/>
          </a:prstGeom>
        </p:spPr>
      </p:pic>
      <p:pic>
        <p:nvPicPr>
          <p:cNvPr id="3" name="Picture 2">
            <a:extLst>
              <a:ext uri="{FF2B5EF4-FFF2-40B4-BE49-F238E27FC236}">
                <a16:creationId xmlns:a16="http://schemas.microsoft.com/office/drawing/2014/main" id="{BD6582F9-7B5C-44F8-A086-844A9B9C4E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129" y="622364"/>
            <a:ext cx="5421414" cy="2813195"/>
          </a:xfrm>
          <a:prstGeom prst="rect">
            <a:avLst/>
          </a:prstGeom>
        </p:spPr>
      </p:pic>
      <p:sp>
        <p:nvSpPr>
          <p:cNvPr id="9" name="TextBox 8">
            <a:extLst>
              <a:ext uri="{FF2B5EF4-FFF2-40B4-BE49-F238E27FC236}">
                <a16:creationId xmlns:a16="http://schemas.microsoft.com/office/drawing/2014/main" id="{82726B5D-DD0F-4635-8241-2C700C13E20F}"/>
              </a:ext>
            </a:extLst>
          </p:cNvPr>
          <p:cNvSpPr txBox="1"/>
          <p:nvPr/>
        </p:nvSpPr>
        <p:spPr>
          <a:xfrm>
            <a:off x="2775156" y="99144"/>
            <a:ext cx="621890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sng" strike="noStrike" kern="1200" cap="none" spc="0" normalizeH="0" baseline="0" noProof="0" dirty="0">
                <a:ln>
                  <a:noFill/>
                </a:ln>
                <a:solidFill>
                  <a:prstClr val="white"/>
                </a:solidFill>
                <a:effectLst/>
                <a:uLnTx/>
                <a:uFillTx/>
                <a:latin typeface="Bahnschrift Light Condensed" panose="020B0502040204020203" pitchFamily="34" charset="0"/>
                <a:ea typeface="+mn-ea"/>
                <a:cs typeface="+mn-cs"/>
              </a:rPr>
              <a:t>Conclusion</a:t>
            </a:r>
          </a:p>
        </p:txBody>
      </p:sp>
      <p:pic>
        <p:nvPicPr>
          <p:cNvPr id="4" name="Picture 3">
            <a:extLst>
              <a:ext uri="{FF2B5EF4-FFF2-40B4-BE49-F238E27FC236}">
                <a16:creationId xmlns:a16="http://schemas.microsoft.com/office/drawing/2014/main" id="{EBBF2671-1091-43F3-8C2F-7FF9394B6E8B}"/>
              </a:ext>
            </a:extLst>
          </p:cNvPr>
          <p:cNvPicPr>
            <a:picLocks noChangeAspect="1"/>
          </p:cNvPicPr>
          <p:nvPr/>
        </p:nvPicPr>
        <p:blipFill>
          <a:blip r:embed="rId5"/>
          <a:stretch>
            <a:fillRect/>
          </a:stretch>
        </p:blipFill>
        <p:spPr>
          <a:xfrm>
            <a:off x="344129" y="3525331"/>
            <a:ext cx="5457249" cy="3148052"/>
          </a:xfrm>
          <a:prstGeom prst="rect">
            <a:avLst/>
          </a:prstGeom>
        </p:spPr>
      </p:pic>
      <p:sp>
        <p:nvSpPr>
          <p:cNvPr id="6" name="TextBox 5">
            <a:extLst>
              <a:ext uri="{FF2B5EF4-FFF2-40B4-BE49-F238E27FC236}">
                <a16:creationId xmlns:a16="http://schemas.microsoft.com/office/drawing/2014/main" id="{392B5D69-F092-4BC8-8C30-815B1C320B0D}"/>
              </a:ext>
            </a:extLst>
          </p:cNvPr>
          <p:cNvSpPr txBox="1"/>
          <p:nvPr/>
        </p:nvSpPr>
        <p:spPr>
          <a:xfrm>
            <a:off x="6069723" y="1386284"/>
            <a:ext cx="5281233" cy="4278094"/>
          </a:xfrm>
          <a:prstGeom prst="rect">
            <a:avLst/>
          </a:prstGeom>
          <a:noFill/>
        </p:spPr>
        <p:txBody>
          <a:bodyPr wrap="square" rtlCol="0">
            <a:spAutoFit/>
          </a:bodyPr>
          <a:lstStyle/>
          <a:p>
            <a:pPr marL="285750" indent="-285750">
              <a:buFont typeface="Wingdings" panose="05000000000000000000" pitchFamily="2" charset="2"/>
              <a:buChar char="v"/>
            </a:pPr>
            <a:r>
              <a:rPr lang="en-US" sz="1600" dirty="0">
                <a:solidFill>
                  <a:schemeClr val="bg1"/>
                </a:solidFill>
                <a:latin typeface="Times New Roman" panose="02020603050405020304" pitchFamily="18" charset="0"/>
                <a:cs typeface="Times New Roman" panose="02020603050405020304" pitchFamily="18" charset="0"/>
              </a:rPr>
              <a:t>The diabetic patients were primarily affected by t body-mass-index (BMI) followed by pedigree function and then age - shown in table 15.</a:t>
            </a:r>
          </a:p>
          <a:p>
            <a:pPr marL="285750" indent="-285750">
              <a:buFont typeface="Wingdings" panose="05000000000000000000" pitchFamily="2" charset="2"/>
              <a:buChar char="v"/>
            </a:pPr>
            <a:r>
              <a:rPr lang="en-US" sz="1600" dirty="0">
                <a:solidFill>
                  <a:schemeClr val="bg1"/>
                </a:solidFill>
                <a:latin typeface="Times New Roman" panose="02020603050405020304" pitchFamily="18" charset="0"/>
                <a:cs typeface="Times New Roman" panose="02020603050405020304" pitchFamily="18" charset="0"/>
              </a:rPr>
              <a:t>DT and the ensemble method such as RF showed similar performance in overall accuracy. DT performed better in the diabetes dataset (75% correct prediction with outcome equal to 1) than HD dataset (4% correct prediction with outcome equal to 1).</a:t>
            </a:r>
          </a:p>
          <a:p>
            <a:pPr marL="285750" indent="-285750">
              <a:buFont typeface="Wingdings" panose="05000000000000000000" pitchFamily="2" charset="2"/>
              <a:buChar char="v"/>
            </a:pPr>
            <a:r>
              <a:rPr lang="en-US" sz="1600" dirty="0">
                <a:solidFill>
                  <a:schemeClr val="bg1"/>
                </a:solidFill>
                <a:latin typeface="Times New Roman" panose="02020603050405020304" pitchFamily="18" charset="0"/>
                <a:cs typeface="Times New Roman" panose="02020603050405020304" pitchFamily="18" charset="0"/>
              </a:rPr>
              <a:t>LR demonstrated better results for diabetes (58% correct prediction with outcome equal to 1) than HD (9% correct prediction with outcome equal to 1).</a:t>
            </a:r>
          </a:p>
          <a:p>
            <a:pPr marL="285750" indent="-285750">
              <a:buFont typeface="Wingdings" panose="05000000000000000000" pitchFamily="2" charset="2"/>
              <a:buChar char="v"/>
            </a:pPr>
            <a:r>
              <a:rPr lang="en-US" sz="1600" dirty="0">
                <a:solidFill>
                  <a:schemeClr val="bg1"/>
                </a:solidFill>
                <a:latin typeface="Times New Roman" panose="02020603050405020304" pitchFamily="18" charset="0"/>
                <a:cs typeface="Times New Roman" panose="02020603050405020304" pitchFamily="18" charset="0"/>
              </a:rPr>
              <a:t>DT predicted better than any other method, i.e., 13.7% accurate in predicting HD, while RF predicted better than any other method, i.e., 13.7% accurate in predicting diabetes (table 16).</a:t>
            </a:r>
          </a:p>
          <a:p>
            <a:pPr marL="285750" indent="-285750">
              <a:buFont typeface="Wingdings" panose="05000000000000000000" pitchFamily="2" charset="2"/>
              <a:buChar char="v"/>
            </a:pPr>
            <a:r>
              <a:rPr lang="en-US" sz="1600" dirty="0">
                <a:solidFill>
                  <a:schemeClr val="bg1"/>
                </a:solidFill>
                <a:latin typeface="Times New Roman" panose="02020603050405020304" pitchFamily="18" charset="0"/>
                <a:cs typeface="Times New Roman" panose="02020603050405020304" pitchFamily="18" charset="0"/>
              </a:rPr>
              <a:t> No single method can be recommended in general - a comparative performance always leads to prediction.</a:t>
            </a:r>
          </a:p>
        </p:txBody>
      </p:sp>
    </p:spTree>
    <p:extLst>
      <p:ext uri="{BB962C8B-B14F-4D97-AF65-F5344CB8AC3E}">
        <p14:creationId xmlns:p14="http://schemas.microsoft.com/office/powerpoint/2010/main" val="3024894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18D51A-6B0F-4F4F-89AC-947BB9232E8B}"/>
              </a:ext>
            </a:extLst>
          </p:cNvPr>
          <p:cNvSpPr txBox="1"/>
          <p:nvPr/>
        </p:nvSpPr>
        <p:spPr>
          <a:xfrm>
            <a:off x="767255" y="2238703"/>
            <a:ext cx="184731" cy="369332"/>
          </a:xfrm>
          <a:prstGeom prst="rect">
            <a:avLst/>
          </a:prstGeom>
          <a:noFill/>
        </p:spPr>
        <p:txBody>
          <a:bodyPr wrap="none" rtlCol="0">
            <a:spAutoFit/>
          </a:bodyPr>
          <a:lstStyle/>
          <a:p>
            <a:endParaRPr lang="en-IN" dirty="0"/>
          </a:p>
        </p:txBody>
      </p:sp>
      <p:sp>
        <p:nvSpPr>
          <p:cNvPr id="10" name="TextBox 9">
            <a:extLst>
              <a:ext uri="{FF2B5EF4-FFF2-40B4-BE49-F238E27FC236}">
                <a16:creationId xmlns:a16="http://schemas.microsoft.com/office/drawing/2014/main" id="{42D841A2-C792-45CB-92DC-6C78A7DC1328}"/>
              </a:ext>
            </a:extLst>
          </p:cNvPr>
          <p:cNvSpPr txBox="1"/>
          <p:nvPr/>
        </p:nvSpPr>
        <p:spPr>
          <a:xfrm>
            <a:off x="4133881" y="4419862"/>
            <a:ext cx="2550698"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Analyzing the data</a:t>
            </a:r>
          </a:p>
        </p:txBody>
      </p:sp>
      <p:sp>
        <p:nvSpPr>
          <p:cNvPr id="11" name="TextBox 10">
            <a:extLst>
              <a:ext uri="{FF2B5EF4-FFF2-40B4-BE49-F238E27FC236}">
                <a16:creationId xmlns:a16="http://schemas.microsoft.com/office/drawing/2014/main" id="{564FAAA6-EDD8-4468-8421-EA2BC4F00CBB}"/>
              </a:ext>
            </a:extLst>
          </p:cNvPr>
          <p:cNvSpPr txBox="1"/>
          <p:nvPr/>
        </p:nvSpPr>
        <p:spPr>
          <a:xfrm>
            <a:off x="6684579" y="-430924"/>
            <a:ext cx="52552" cy="369332"/>
          </a:xfrm>
          <a:prstGeom prst="rect">
            <a:avLst/>
          </a:prstGeom>
          <a:noFill/>
        </p:spPr>
        <p:txBody>
          <a:bodyPr wrap="square" rtlCol="0">
            <a:spAutoFit/>
          </a:bodyPr>
          <a:lstStyle/>
          <a:p>
            <a:endParaRPr lang="en-IN" dirty="0"/>
          </a:p>
        </p:txBody>
      </p:sp>
      <p:sp>
        <p:nvSpPr>
          <p:cNvPr id="12" name="TextBox 11">
            <a:extLst>
              <a:ext uri="{FF2B5EF4-FFF2-40B4-BE49-F238E27FC236}">
                <a16:creationId xmlns:a16="http://schemas.microsoft.com/office/drawing/2014/main" id="{7E8CA2A9-FBB1-4120-BA36-E98B4C2411DA}"/>
              </a:ext>
            </a:extLst>
          </p:cNvPr>
          <p:cNvSpPr txBox="1"/>
          <p:nvPr/>
        </p:nvSpPr>
        <p:spPr>
          <a:xfrm>
            <a:off x="5315386" y="5095651"/>
            <a:ext cx="3889206"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Validation – K means Clustering</a:t>
            </a:r>
          </a:p>
        </p:txBody>
      </p:sp>
      <p:sp>
        <p:nvSpPr>
          <p:cNvPr id="13" name="TextBox 12">
            <a:extLst>
              <a:ext uri="{FF2B5EF4-FFF2-40B4-BE49-F238E27FC236}">
                <a16:creationId xmlns:a16="http://schemas.microsoft.com/office/drawing/2014/main" id="{93ADC3FA-6A88-4C19-A94C-07D0A69C4232}"/>
              </a:ext>
            </a:extLst>
          </p:cNvPr>
          <p:cNvSpPr txBox="1"/>
          <p:nvPr/>
        </p:nvSpPr>
        <p:spPr>
          <a:xfrm>
            <a:off x="6449510" y="5771440"/>
            <a:ext cx="1620957" cy="461665"/>
          </a:xfrm>
          <a:prstGeom prst="rect">
            <a:avLst/>
          </a:prstGeom>
          <a:noFill/>
        </p:spPr>
        <p:txBody>
          <a:bodyPr wrap="none" rtlCol="0">
            <a:spAutoFit/>
          </a:bodyPr>
          <a:lstStyle/>
          <a:p>
            <a:pPr marL="285750" indent="-285750">
              <a:buFont typeface="Wingdings" panose="05000000000000000000" pitchFamily="2" charset="2"/>
              <a:buChar char="Ø"/>
            </a:pPr>
            <a:r>
              <a:rPr lang="en-US" sz="1800" dirty="0">
                <a:solidFill>
                  <a:schemeClr val="bg1"/>
                </a:solidFill>
                <a:latin typeface="Bahnschrift Light Condensed" panose="020B0502040204020203" pitchFamily="34" charset="0"/>
              </a:rPr>
              <a:t> </a:t>
            </a:r>
            <a:r>
              <a:rPr lang="en-US" sz="2400" dirty="0">
                <a:solidFill>
                  <a:schemeClr val="bg1"/>
                </a:solidFill>
                <a:latin typeface="Bahnschrift Light Condensed" panose="020B0502040204020203" pitchFamily="34" charset="0"/>
              </a:rPr>
              <a:t>Conclusion</a:t>
            </a:r>
            <a:endParaRPr lang="en-IN" sz="2400" dirty="0">
              <a:solidFill>
                <a:schemeClr val="bg1"/>
              </a:solidFill>
              <a:latin typeface="Bahnschrift Light Condensed" panose="020B0502040204020203" pitchFamily="34" charset="0"/>
            </a:endParaRPr>
          </a:p>
        </p:txBody>
      </p:sp>
      <p:pic>
        <p:nvPicPr>
          <p:cNvPr id="14" name="Picture 13">
            <a:extLst>
              <a:ext uri="{FF2B5EF4-FFF2-40B4-BE49-F238E27FC236}">
                <a16:creationId xmlns:a16="http://schemas.microsoft.com/office/drawing/2014/main" id="{7172462C-120B-4752-8396-2C50024F31DF}"/>
              </a:ext>
            </a:extLst>
          </p:cNvPr>
          <p:cNvPicPr>
            <a:picLocks noChangeAspect="1"/>
          </p:cNvPicPr>
          <p:nvPr/>
        </p:nvPicPr>
        <p:blipFill>
          <a:blip r:embed="rId2">
            <a:duotone>
              <a:prstClr val="black"/>
              <a:srgbClr val="00B050">
                <a:tint val="45000"/>
                <a:satMod val="400000"/>
              </a:srgb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2551" y="0"/>
            <a:ext cx="12244551" cy="6858000"/>
          </a:xfrm>
          <a:prstGeom prst="rect">
            <a:avLst/>
          </a:prstGeom>
        </p:spPr>
      </p:pic>
      <p:pic>
        <p:nvPicPr>
          <p:cNvPr id="2" name="Picture 1">
            <a:extLst>
              <a:ext uri="{FF2B5EF4-FFF2-40B4-BE49-F238E27FC236}">
                <a16:creationId xmlns:a16="http://schemas.microsoft.com/office/drawing/2014/main" id="{F937512C-F468-4BC4-872D-060505309745}"/>
              </a:ext>
            </a:extLst>
          </p:cNvPr>
          <p:cNvPicPr>
            <a:picLocks noChangeAspect="1"/>
          </p:cNvPicPr>
          <p:nvPr/>
        </p:nvPicPr>
        <p:blipFill>
          <a:blip r:embed="rId4"/>
          <a:stretch>
            <a:fillRect/>
          </a:stretch>
        </p:blipFill>
        <p:spPr>
          <a:xfrm>
            <a:off x="2658427" y="2252370"/>
            <a:ext cx="7248772" cy="2353260"/>
          </a:xfrm>
          <a:prstGeom prst="rect">
            <a:avLst/>
          </a:prstGeom>
        </p:spPr>
      </p:pic>
    </p:spTree>
    <p:extLst>
      <p:ext uri="{BB962C8B-B14F-4D97-AF65-F5344CB8AC3E}">
        <p14:creationId xmlns:p14="http://schemas.microsoft.com/office/powerpoint/2010/main" val="245004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B9F08E-4125-44F5-A3C3-84F7BB8CE33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47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4" name="TextBox 3">
            <a:extLst>
              <a:ext uri="{FF2B5EF4-FFF2-40B4-BE49-F238E27FC236}">
                <a16:creationId xmlns:a16="http://schemas.microsoft.com/office/drawing/2014/main" id="{530E3593-C102-41E7-A1CA-314F706BEE0A}"/>
              </a:ext>
            </a:extLst>
          </p:cNvPr>
          <p:cNvSpPr txBox="1"/>
          <p:nvPr/>
        </p:nvSpPr>
        <p:spPr>
          <a:xfrm>
            <a:off x="451944" y="922481"/>
            <a:ext cx="2106667" cy="830997"/>
          </a:xfrm>
          <a:prstGeom prst="rect">
            <a:avLst/>
          </a:prstGeom>
          <a:noFill/>
        </p:spPr>
        <p:txBody>
          <a:bodyPr wrap="none" rtlCol="0">
            <a:spAutoFit/>
          </a:bodyPr>
          <a:lstStyle/>
          <a:p>
            <a:r>
              <a:rPr lang="en-US" sz="4800" b="1" u="sng" dirty="0">
                <a:solidFill>
                  <a:schemeClr val="bg1"/>
                </a:solidFill>
                <a:latin typeface="Bahnschrift Light Condensed" panose="020B0502040204020203" pitchFamily="34" charset="0"/>
              </a:rPr>
              <a:t>AGENDA :</a:t>
            </a:r>
            <a:r>
              <a:rPr lang="en-US" b="1" u="sng" dirty="0">
                <a:latin typeface="Bahnschrift Light Condensed" panose="020B0502040204020203" pitchFamily="34" charset="0"/>
              </a:rPr>
              <a:t>A</a:t>
            </a:r>
            <a:endParaRPr lang="en-IN" b="1" u="sng" dirty="0">
              <a:latin typeface="Bahnschrift Light Condensed" panose="020B0502040204020203" pitchFamily="34" charset="0"/>
            </a:endParaRPr>
          </a:p>
        </p:txBody>
      </p:sp>
      <p:sp>
        <p:nvSpPr>
          <p:cNvPr id="5" name="TextBox 4">
            <a:extLst>
              <a:ext uri="{FF2B5EF4-FFF2-40B4-BE49-F238E27FC236}">
                <a16:creationId xmlns:a16="http://schemas.microsoft.com/office/drawing/2014/main" id="{D218D51A-6B0F-4F4F-89AC-947BB9232E8B}"/>
              </a:ext>
            </a:extLst>
          </p:cNvPr>
          <p:cNvSpPr txBox="1"/>
          <p:nvPr/>
        </p:nvSpPr>
        <p:spPr>
          <a:xfrm>
            <a:off x="767255" y="2238703"/>
            <a:ext cx="184731" cy="369332"/>
          </a:xfrm>
          <a:prstGeom prst="rect">
            <a:avLst/>
          </a:prstGeom>
          <a:noFill/>
        </p:spPr>
        <p:txBody>
          <a:bodyPr wrap="none" rtlCol="0">
            <a:spAutoFit/>
          </a:bodyPr>
          <a:lstStyle/>
          <a:p>
            <a:endParaRPr lang="en-IN" dirty="0"/>
          </a:p>
        </p:txBody>
      </p:sp>
      <p:sp>
        <p:nvSpPr>
          <p:cNvPr id="6" name="TextBox 5">
            <a:extLst>
              <a:ext uri="{FF2B5EF4-FFF2-40B4-BE49-F238E27FC236}">
                <a16:creationId xmlns:a16="http://schemas.microsoft.com/office/drawing/2014/main" id="{662AE30A-7780-494E-8C73-0BA4E81E745D}"/>
              </a:ext>
            </a:extLst>
          </p:cNvPr>
          <p:cNvSpPr txBox="1"/>
          <p:nvPr/>
        </p:nvSpPr>
        <p:spPr>
          <a:xfrm>
            <a:off x="451944" y="1864177"/>
            <a:ext cx="8105104"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 Discussing the uniqueness and correlation of Diabetes and Heart Disease</a:t>
            </a:r>
          </a:p>
        </p:txBody>
      </p:sp>
      <p:sp>
        <p:nvSpPr>
          <p:cNvPr id="7" name="TextBox 6">
            <a:extLst>
              <a:ext uri="{FF2B5EF4-FFF2-40B4-BE49-F238E27FC236}">
                <a16:creationId xmlns:a16="http://schemas.microsoft.com/office/drawing/2014/main" id="{9F8CE275-A117-42B5-A4EC-78ABFA85ED5F}"/>
              </a:ext>
            </a:extLst>
          </p:cNvPr>
          <p:cNvSpPr txBox="1"/>
          <p:nvPr/>
        </p:nvSpPr>
        <p:spPr>
          <a:xfrm>
            <a:off x="1296583" y="2527227"/>
            <a:ext cx="5083443"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Data mining techniques in medical Analysis</a:t>
            </a:r>
          </a:p>
        </p:txBody>
      </p:sp>
      <p:sp>
        <p:nvSpPr>
          <p:cNvPr id="8" name="TextBox 7">
            <a:extLst>
              <a:ext uri="{FF2B5EF4-FFF2-40B4-BE49-F238E27FC236}">
                <a16:creationId xmlns:a16="http://schemas.microsoft.com/office/drawing/2014/main" id="{A2C3F316-4DA2-4EA2-8662-6E66D97C34CE}"/>
              </a:ext>
            </a:extLst>
          </p:cNvPr>
          <p:cNvSpPr txBox="1"/>
          <p:nvPr/>
        </p:nvSpPr>
        <p:spPr>
          <a:xfrm>
            <a:off x="2244598" y="3144934"/>
            <a:ext cx="1593706"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Data sets</a:t>
            </a:r>
          </a:p>
        </p:txBody>
      </p:sp>
      <p:sp>
        <p:nvSpPr>
          <p:cNvPr id="9" name="TextBox 8">
            <a:extLst>
              <a:ext uri="{FF2B5EF4-FFF2-40B4-BE49-F238E27FC236}">
                <a16:creationId xmlns:a16="http://schemas.microsoft.com/office/drawing/2014/main" id="{4AEB08A9-11C1-49A8-AEAE-557DC3681523}"/>
              </a:ext>
            </a:extLst>
          </p:cNvPr>
          <p:cNvSpPr txBox="1"/>
          <p:nvPr/>
        </p:nvSpPr>
        <p:spPr>
          <a:xfrm>
            <a:off x="3330954" y="3756812"/>
            <a:ext cx="6773008"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Choice of Models : Different supervised classifiers (DT,RF,LR)</a:t>
            </a:r>
          </a:p>
        </p:txBody>
      </p:sp>
      <p:sp>
        <p:nvSpPr>
          <p:cNvPr id="10" name="TextBox 9">
            <a:extLst>
              <a:ext uri="{FF2B5EF4-FFF2-40B4-BE49-F238E27FC236}">
                <a16:creationId xmlns:a16="http://schemas.microsoft.com/office/drawing/2014/main" id="{42D841A2-C792-45CB-92DC-6C78A7DC1328}"/>
              </a:ext>
            </a:extLst>
          </p:cNvPr>
          <p:cNvSpPr txBox="1"/>
          <p:nvPr/>
        </p:nvSpPr>
        <p:spPr>
          <a:xfrm>
            <a:off x="4260006" y="4432601"/>
            <a:ext cx="2550698"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Analyzing the data</a:t>
            </a:r>
          </a:p>
        </p:txBody>
      </p:sp>
      <p:sp>
        <p:nvSpPr>
          <p:cNvPr id="11" name="TextBox 10">
            <a:extLst>
              <a:ext uri="{FF2B5EF4-FFF2-40B4-BE49-F238E27FC236}">
                <a16:creationId xmlns:a16="http://schemas.microsoft.com/office/drawing/2014/main" id="{564FAAA6-EDD8-4468-8421-EA2BC4F00CBB}"/>
              </a:ext>
            </a:extLst>
          </p:cNvPr>
          <p:cNvSpPr txBox="1"/>
          <p:nvPr/>
        </p:nvSpPr>
        <p:spPr>
          <a:xfrm>
            <a:off x="6684579" y="-430924"/>
            <a:ext cx="52552" cy="369332"/>
          </a:xfrm>
          <a:prstGeom prst="rect">
            <a:avLst/>
          </a:prstGeom>
          <a:noFill/>
        </p:spPr>
        <p:txBody>
          <a:bodyPr wrap="square" rtlCol="0">
            <a:spAutoFit/>
          </a:bodyPr>
          <a:lstStyle/>
          <a:p>
            <a:endParaRPr lang="en-IN" dirty="0"/>
          </a:p>
        </p:txBody>
      </p:sp>
      <p:sp>
        <p:nvSpPr>
          <p:cNvPr id="12" name="TextBox 11">
            <a:extLst>
              <a:ext uri="{FF2B5EF4-FFF2-40B4-BE49-F238E27FC236}">
                <a16:creationId xmlns:a16="http://schemas.microsoft.com/office/drawing/2014/main" id="{7E8CA2A9-FBB1-4120-BA36-E98B4C2411DA}"/>
              </a:ext>
            </a:extLst>
          </p:cNvPr>
          <p:cNvSpPr txBox="1"/>
          <p:nvPr/>
        </p:nvSpPr>
        <p:spPr>
          <a:xfrm>
            <a:off x="5315385" y="5108390"/>
            <a:ext cx="3889206"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Validation – K means Clustering</a:t>
            </a:r>
          </a:p>
        </p:txBody>
      </p:sp>
      <p:sp>
        <p:nvSpPr>
          <p:cNvPr id="13" name="TextBox 12">
            <a:extLst>
              <a:ext uri="{FF2B5EF4-FFF2-40B4-BE49-F238E27FC236}">
                <a16:creationId xmlns:a16="http://schemas.microsoft.com/office/drawing/2014/main" id="{93ADC3FA-6A88-4C19-A94C-07D0A69C4232}"/>
              </a:ext>
            </a:extLst>
          </p:cNvPr>
          <p:cNvSpPr txBox="1"/>
          <p:nvPr/>
        </p:nvSpPr>
        <p:spPr>
          <a:xfrm>
            <a:off x="6449509" y="5784179"/>
            <a:ext cx="1620957" cy="461665"/>
          </a:xfrm>
          <a:prstGeom prst="rect">
            <a:avLst/>
          </a:prstGeom>
          <a:noFill/>
        </p:spPr>
        <p:txBody>
          <a:bodyPr wrap="none" rtlCol="0">
            <a:spAutoFit/>
          </a:bodyPr>
          <a:lstStyle/>
          <a:p>
            <a:pPr marL="285750" indent="-285750">
              <a:buFont typeface="Wingdings" panose="05000000000000000000" pitchFamily="2" charset="2"/>
              <a:buChar char="Ø"/>
            </a:pPr>
            <a:r>
              <a:rPr lang="en-US" sz="1800" dirty="0">
                <a:solidFill>
                  <a:schemeClr val="bg1"/>
                </a:solidFill>
                <a:latin typeface="Bahnschrift Light Condensed" panose="020B0502040204020203" pitchFamily="34" charset="0"/>
              </a:rPr>
              <a:t> </a:t>
            </a:r>
            <a:r>
              <a:rPr lang="en-US" sz="2400" dirty="0">
                <a:solidFill>
                  <a:schemeClr val="bg1"/>
                </a:solidFill>
                <a:latin typeface="Bahnschrift Light Condensed" panose="020B0502040204020203" pitchFamily="34" charset="0"/>
              </a:rPr>
              <a:t>Conclusion</a:t>
            </a:r>
            <a:endParaRPr lang="en-IN" sz="2400" dirty="0">
              <a:solidFill>
                <a:schemeClr val="bg1"/>
              </a:solidFill>
              <a:latin typeface="Bahnschrift Light Condensed" panose="020B0502040204020203" pitchFamily="34" charset="0"/>
            </a:endParaRPr>
          </a:p>
        </p:txBody>
      </p:sp>
    </p:spTree>
    <p:extLst>
      <p:ext uri="{BB962C8B-B14F-4D97-AF65-F5344CB8AC3E}">
        <p14:creationId xmlns:p14="http://schemas.microsoft.com/office/powerpoint/2010/main" val="330909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18D51A-6B0F-4F4F-89AC-947BB9232E8B}"/>
              </a:ext>
            </a:extLst>
          </p:cNvPr>
          <p:cNvSpPr txBox="1"/>
          <p:nvPr/>
        </p:nvSpPr>
        <p:spPr>
          <a:xfrm>
            <a:off x="767255" y="2238703"/>
            <a:ext cx="184731" cy="369332"/>
          </a:xfrm>
          <a:prstGeom prst="rect">
            <a:avLst/>
          </a:prstGeom>
          <a:noFill/>
        </p:spPr>
        <p:txBody>
          <a:bodyPr wrap="none" rtlCol="0">
            <a:spAutoFit/>
          </a:bodyPr>
          <a:lstStyle/>
          <a:p>
            <a:endParaRPr lang="en-IN" dirty="0"/>
          </a:p>
        </p:txBody>
      </p:sp>
      <p:sp>
        <p:nvSpPr>
          <p:cNvPr id="10" name="TextBox 9">
            <a:extLst>
              <a:ext uri="{FF2B5EF4-FFF2-40B4-BE49-F238E27FC236}">
                <a16:creationId xmlns:a16="http://schemas.microsoft.com/office/drawing/2014/main" id="{42D841A2-C792-45CB-92DC-6C78A7DC1328}"/>
              </a:ext>
            </a:extLst>
          </p:cNvPr>
          <p:cNvSpPr txBox="1"/>
          <p:nvPr/>
        </p:nvSpPr>
        <p:spPr>
          <a:xfrm>
            <a:off x="4133881" y="4419862"/>
            <a:ext cx="2550698"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Analyzing the data</a:t>
            </a:r>
          </a:p>
        </p:txBody>
      </p:sp>
      <p:sp>
        <p:nvSpPr>
          <p:cNvPr id="11" name="TextBox 10">
            <a:extLst>
              <a:ext uri="{FF2B5EF4-FFF2-40B4-BE49-F238E27FC236}">
                <a16:creationId xmlns:a16="http://schemas.microsoft.com/office/drawing/2014/main" id="{564FAAA6-EDD8-4468-8421-EA2BC4F00CBB}"/>
              </a:ext>
            </a:extLst>
          </p:cNvPr>
          <p:cNvSpPr txBox="1"/>
          <p:nvPr/>
        </p:nvSpPr>
        <p:spPr>
          <a:xfrm>
            <a:off x="6684579" y="-430924"/>
            <a:ext cx="52552" cy="369332"/>
          </a:xfrm>
          <a:prstGeom prst="rect">
            <a:avLst/>
          </a:prstGeom>
          <a:noFill/>
        </p:spPr>
        <p:txBody>
          <a:bodyPr wrap="square" rtlCol="0">
            <a:spAutoFit/>
          </a:bodyPr>
          <a:lstStyle/>
          <a:p>
            <a:endParaRPr lang="en-IN" dirty="0"/>
          </a:p>
        </p:txBody>
      </p:sp>
      <p:sp>
        <p:nvSpPr>
          <p:cNvPr id="12" name="TextBox 11">
            <a:extLst>
              <a:ext uri="{FF2B5EF4-FFF2-40B4-BE49-F238E27FC236}">
                <a16:creationId xmlns:a16="http://schemas.microsoft.com/office/drawing/2014/main" id="{7E8CA2A9-FBB1-4120-BA36-E98B4C2411DA}"/>
              </a:ext>
            </a:extLst>
          </p:cNvPr>
          <p:cNvSpPr txBox="1"/>
          <p:nvPr/>
        </p:nvSpPr>
        <p:spPr>
          <a:xfrm>
            <a:off x="5315386" y="5095651"/>
            <a:ext cx="3889206"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Validation – K means Clustering</a:t>
            </a:r>
          </a:p>
        </p:txBody>
      </p:sp>
      <p:sp>
        <p:nvSpPr>
          <p:cNvPr id="13" name="TextBox 12">
            <a:extLst>
              <a:ext uri="{FF2B5EF4-FFF2-40B4-BE49-F238E27FC236}">
                <a16:creationId xmlns:a16="http://schemas.microsoft.com/office/drawing/2014/main" id="{93ADC3FA-6A88-4C19-A94C-07D0A69C4232}"/>
              </a:ext>
            </a:extLst>
          </p:cNvPr>
          <p:cNvSpPr txBox="1"/>
          <p:nvPr/>
        </p:nvSpPr>
        <p:spPr>
          <a:xfrm>
            <a:off x="6449510" y="5771440"/>
            <a:ext cx="1620957" cy="461665"/>
          </a:xfrm>
          <a:prstGeom prst="rect">
            <a:avLst/>
          </a:prstGeom>
          <a:noFill/>
        </p:spPr>
        <p:txBody>
          <a:bodyPr wrap="none" rtlCol="0">
            <a:spAutoFit/>
          </a:bodyPr>
          <a:lstStyle/>
          <a:p>
            <a:pPr marL="285750" indent="-285750">
              <a:buFont typeface="Wingdings" panose="05000000000000000000" pitchFamily="2" charset="2"/>
              <a:buChar char="Ø"/>
            </a:pPr>
            <a:r>
              <a:rPr lang="en-US" sz="1800" dirty="0">
                <a:solidFill>
                  <a:schemeClr val="bg1"/>
                </a:solidFill>
                <a:latin typeface="Bahnschrift Light Condensed" panose="020B0502040204020203" pitchFamily="34" charset="0"/>
              </a:rPr>
              <a:t> </a:t>
            </a:r>
            <a:r>
              <a:rPr lang="en-US" sz="2400" dirty="0">
                <a:solidFill>
                  <a:schemeClr val="bg1"/>
                </a:solidFill>
                <a:latin typeface="Bahnschrift Light Condensed" panose="020B0502040204020203" pitchFamily="34" charset="0"/>
              </a:rPr>
              <a:t>Conclusion</a:t>
            </a:r>
            <a:endParaRPr lang="en-IN" sz="2400" dirty="0">
              <a:solidFill>
                <a:schemeClr val="bg1"/>
              </a:solidFill>
              <a:latin typeface="Bahnschrift Light Condensed" panose="020B0502040204020203" pitchFamily="34" charset="0"/>
            </a:endParaRPr>
          </a:p>
        </p:txBody>
      </p:sp>
      <p:pic>
        <p:nvPicPr>
          <p:cNvPr id="14" name="Picture 13">
            <a:extLst>
              <a:ext uri="{FF2B5EF4-FFF2-40B4-BE49-F238E27FC236}">
                <a16:creationId xmlns:a16="http://schemas.microsoft.com/office/drawing/2014/main" id="{7172462C-120B-4752-8396-2C50024F31DF}"/>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harpenSoften amount="-5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52551" y="-2674"/>
            <a:ext cx="12244551" cy="6858000"/>
          </a:xfrm>
          <a:prstGeom prst="rect">
            <a:avLst/>
          </a:prstGeom>
        </p:spPr>
      </p:pic>
      <p:sp>
        <p:nvSpPr>
          <p:cNvPr id="15" name="TextBox 14">
            <a:extLst>
              <a:ext uri="{FF2B5EF4-FFF2-40B4-BE49-F238E27FC236}">
                <a16:creationId xmlns:a16="http://schemas.microsoft.com/office/drawing/2014/main" id="{8054088B-4724-4529-B219-923F0147BB04}"/>
              </a:ext>
            </a:extLst>
          </p:cNvPr>
          <p:cNvSpPr txBox="1"/>
          <p:nvPr/>
        </p:nvSpPr>
        <p:spPr>
          <a:xfrm>
            <a:off x="951986" y="511100"/>
            <a:ext cx="10083210" cy="584775"/>
          </a:xfrm>
          <a:prstGeom prst="rect">
            <a:avLst/>
          </a:prstGeom>
          <a:noFill/>
        </p:spPr>
        <p:txBody>
          <a:bodyPr wrap="none" rtlCol="0">
            <a:spAutoFit/>
          </a:bodyPr>
          <a:lstStyle/>
          <a:p>
            <a:r>
              <a:rPr lang="en-US" sz="3200" b="1" u="sng" dirty="0">
                <a:solidFill>
                  <a:schemeClr val="bg1"/>
                </a:solidFill>
                <a:latin typeface="Bahnschrift Light Condensed" panose="020B0502040204020203" pitchFamily="34" charset="0"/>
              </a:rPr>
              <a:t>Discussing the uniqueness and correlation of Diabetes and Heart Disease</a:t>
            </a:r>
            <a:endParaRPr lang="en-IN" sz="3200" b="1" u="sng" dirty="0">
              <a:solidFill>
                <a:schemeClr val="bg1"/>
              </a:solidFill>
              <a:latin typeface="Bahnschrift Light Condensed" panose="020B0502040204020203" pitchFamily="34" charset="0"/>
            </a:endParaRPr>
          </a:p>
        </p:txBody>
      </p:sp>
      <p:sp>
        <p:nvSpPr>
          <p:cNvPr id="16" name="TextBox 15">
            <a:extLst>
              <a:ext uri="{FF2B5EF4-FFF2-40B4-BE49-F238E27FC236}">
                <a16:creationId xmlns:a16="http://schemas.microsoft.com/office/drawing/2014/main" id="{78A4B04A-FFCD-4C6C-9E9F-2F38D09147E4}"/>
              </a:ext>
            </a:extLst>
          </p:cNvPr>
          <p:cNvSpPr txBox="1"/>
          <p:nvPr/>
        </p:nvSpPr>
        <p:spPr>
          <a:xfrm>
            <a:off x="951986" y="1750985"/>
            <a:ext cx="9900816" cy="3885936"/>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dirty="0">
                <a:solidFill>
                  <a:schemeClr val="bg1"/>
                </a:solidFill>
                <a:latin typeface="Times New Roman" panose="02020603050405020304" pitchFamily="18" charset="0"/>
                <a:cs typeface="Times New Roman" panose="02020603050405020304" pitchFamily="18" charset="0"/>
              </a:rPr>
              <a:t>Among diabetic people, HD is the primary source of Death.</a:t>
            </a:r>
          </a:p>
          <a:p>
            <a:pPr marL="285750" indent="-285750">
              <a:lnSpc>
                <a:spcPct val="200000"/>
              </a:lnSpc>
              <a:buFont typeface="Wingdings" panose="05000000000000000000" pitchFamily="2" charset="2"/>
              <a:buChar char="ü"/>
            </a:pPr>
            <a:r>
              <a:rPr lang="en-US" dirty="0">
                <a:solidFill>
                  <a:schemeClr val="bg1"/>
                </a:solidFill>
                <a:latin typeface="Times New Roman" panose="02020603050405020304" pitchFamily="18" charset="0"/>
                <a:cs typeface="Times New Roman" panose="02020603050405020304" pitchFamily="18" charset="0"/>
              </a:rPr>
              <a:t>Evidence of increased incidence of hypertension and dyslipidemia associated with diabetes.</a:t>
            </a:r>
          </a:p>
          <a:p>
            <a:pPr marL="285750" indent="-285750">
              <a:lnSpc>
                <a:spcPct val="200000"/>
              </a:lnSpc>
              <a:buFont typeface="Wingdings" panose="05000000000000000000" pitchFamily="2" charset="2"/>
              <a:buChar char="ü"/>
            </a:pPr>
            <a:r>
              <a:rPr lang="en-US" dirty="0">
                <a:solidFill>
                  <a:schemeClr val="bg1"/>
                </a:solidFill>
                <a:latin typeface="Times New Roman" panose="02020603050405020304" pitchFamily="18" charset="0"/>
                <a:cs typeface="Times New Roman" panose="02020603050405020304" pitchFamily="18" charset="0"/>
              </a:rPr>
              <a:t>Studies show that instruments and other risk assessment algorithms are infrequently utilized in clinical</a:t>
            </a:r>
          </a:p>
          <a:p>
            <a:pPr marL="285750" indent="-285750">
              <a:lnSpc>
                <a:spcPct val="200000"/>
              </a:lnSpc>
              <a:buFont typeface="Wingdings" panose="05000000000000000000" pitchFamily="2" charset="2"/>
              <a:buChar char="ü"/>
            </a:pPr>
            <a:r>
              <a:rPr lang="en-US" dirty="0">
                <a:solidFill>
                  <a:schemeClr val="bg1"/>
                </a:solidFill>
                <a:latin typeface="Times New Roman" panose="02020603050405020304" pitchFamily="18" charset="0"/>
                <a:cs typeface="Times New Roman" panose="02020603050405020304" pitchFamily="18" charset="0"/>
              </a:rPr>
              <a:t>Practice to  determine diabetes and HD’s simultaneous impact.</a:t>
            </a:r>
          </a:p>
          <a:p>
            <a:pPr marL="285750" indent="-285750">
              <a:lnSpc>
                <a:spcPct val="200000"/>
              </a:lnSpc>
              <a:buFont typeface="Wingdings" panose="05000000000000000000" pitchFamily="2" charset="2"/>
              <a:buChar char="ü"/>
            </a:pPr>
            <a:r>
              <a:rPr lang="en-US" dirty="0">
                <a:solidFill>
                  <a:schemeClr val="bg1"/>
                </a:solidFill>
                <a:latin typeface="Times New Roman" panose="02020603050405020304" pitchFamily="18" charset="0"/>
                <a:cs typeface="Times New Roman" panose="02020603050405020304" pitchFamily="18" charset="0"/>
              </a:rPr>
              <a:t>There is evidence identifying different factors that show the co-existence of diabetes and HD.</a:t>
            </a:r>
          </a:p>
          <a:p>
            <a:pPr marL="285750" indent="-285750">
              <a:lnSpc>
                <a:spcPct val="200000"/>
              </a:lnSpc>
              <a:buFont typeface="Wingdings" panose="05000000000000000000" pitchFamily="2" charset="2"/>
              <a:buChar char="ü"/>
            </a:pPr>
            <a:r>
              <a:rPr lang="en-US" dirty="0">
                <a:solidFill>
                  <a:schemeClr val="bg1"/>
                </a:solidFill>
                <a:latin typeface="Times New Roman" panose="02020603050405020304" pitchFamily="18" charset="0"/>
                <a:cs typeface="Times New Roman" panose="02020603050405020304" pitchFamily="18" charset="0"/>
              </a:rPr>
              <a:t>These factors include the individual’s Glucose Level In The blood, circulatory strain, cholesterol level (LDL), overweight, and tobacco use.</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9011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18D51A-6B0F-4F4F-89AC-947BB9232E8B}"/>
              </a:ext>
            </a:extLst>
          </p:cNvPr>
          <p:cNvSpPr txBox="1"/>
          <p:nvPr/>
        </p:nvSpPr>
        <p:spPr>
          <a:xfrm>
            <a:off x="767255" y="2238703"/>
            <a:ext cx="184731" cy="369332"/>
          </a:xfrm>
          <a:prstGeom prst="rect">
            <a:avLst/>
          </a:prstGeom>
          <a:noFill/>
        </p:spPr>
        <p:txBody>
          <a:bodyPr wrap="none" rtlCol="0">
            <a:spAutoFit/>
          </a:bodyPr>
          <a:lstStyle/>
          <a:p>
            <a:endParaRPr lang="en-IN" dirty="0"/>
          </a:p>
        </p:txBody>
      </p:sp>
      <p:sp>
        <p:nvSpPr>
          <p:cNvPr id="10" name="TextBox 9">
            <a:extLst>
              <a:ext uri="{FF2B5EF4-FFF2-40B4-BE49-F238E27FC236}">
                <a16:creationId xmlns:a16="http://schemas.microsoft.com/office/drawing/2014/main" id="{42D841A2-C792-45CB-92DC-6C78A7DC1328}"/>
              </a:ext>
            </a:extLst>
          </p:cNvPr>
          <p:cNvSpPr txBox="1"/>
          <p:nvPr/>
        </p:nvSpPr>
        <p:spPr>
          <a:xfrm>
            <a:off x="4133881" y="4419862"/>
            <a:ext cx="2550698"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Analyzing the data</a:t>
            </a:r>
          </a:p>
        </p:txBody>
      </p:sp>
      <p:sp>
        <p:nvSpPr>
          <p:cNvPr id="11" name="TextBox 10">
            <a:extLst>
              <a:ext uri="{FF2B5EF4-FFF2-40B4-BE49-F238E27FC236}">
                <a16:creationId xmlns:a16="http://schemas.microsoft.com/office/drawing/2014/main" id="{564FAAA6-EDD8-4468-8421-EA2BC4F00CBB}"/>
              </a:ext>
            </a:extLst>
          </p:cNvPr>
          <p:cNvSpPr txBox="1"/>
          <p:nvPr/>
        </p:nvSpPr>
        <p:spPr>
          <a:xfrm>
            <a:off x="6684579" y="-430924"/>
            <a:ext cx="52552" cy="369332"/>
          </a:xfrm>
          <a:prstGeom prst="rect">
            <a:avLst/>
          </a:prstGeom>
          <a:noFill/>
        </p:spPr>
        <p:txBody>
          <a:bodyPr wrap="square" rtlCol="0">
            <a:spAutoFit/>
          </a:bodyPr>
          <a:lstStyle/>
          <a:p>
            <a:endParaRPr lang="en-IN" dirty="0"/>
          </a:p>
        </p:txBody>
      </p:sp>
      <p:sp>
        <p:nvSpPr>
          <p:cNvPr id="12" name="TextBox 11">
            <a:extLst>
              <a:ext uri="{FF2B5EF4-FFF2-40B4-BE49-F238E27FC236}">
                <a16:creationId xmlns:a16="http://schemas.microsoft.com/office/drawing/2014/main" id="{7E8CA2A9-FBB1-4120-BA36-E98B4C2411DA}"/>
              </a:ext>
            </a:extLst>
          </p:cNvPr>
          <p:cNvSpPr txBox="1"/>
          <p:nvPr/>
        </p:nvSpPr>
        <p:spPr>
          <a:xfrm>
            <a:off x="5315386" y="5095651"/>
            <a:ext cx="3889206"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Validation – K means Clustering</a:t>
            </a:r>
          </a:p>
        </p:txBody>
      </p:sp>
      <p:sp>
        <p:nvSpPr>
          <p:cNvPr id="13" name="TextBox 12">
            <a:extLst>
              <a:ext uri="{FF2B5EF4-FFF2-40B4-BE49-F238E27FC236}">
                <a16:creationId xmlns:a16="http://schemas.microsoft.com/office/drawing/2014/main" id="{93ADC3FA-6A88-4C19-A94C-07D0A69C4232}"/>
              </a:ext>
            </a:extLst>
          </p:cNvPr>
          <p:cNvSpPr txBox="1"/>
          <p:nvPr/>
        </p:nvSpPr>
        <p:spPr>
          <a:xfrm>
            <a:off x="6449510" y="5771440"/>
            <a:ext cx="1620957" cy="461665"/>
          </a:xfrm>
          <a:prstGeom prst="rect">
            <a:avLst/>
          </a:prstGeom>
          <a:noFill/>
        </p:spPr>
        <p:txBody>
          <a:bodyPr wrap="none" rtlCol="0">
            <a:spAutoFit/>
          </a:bodyPr>
          <a:lstStyle/>
          <a:p>
            <a:pPr marL="285750" indent="-285750">
              <a:buFont typeface="Wingdings" panose="05000000000000000000" pitchFamily="2" charset="2"/>
              <a:buChar char="Ø"/>
            </a:pPr>
            <a:r>
              <a:rPr lang="en-US" sz="1800" dirty="0">
                <a:solidFill>
                  <a:schemeClr val="bg1"/>
                </a:solidFill>
                <a:latin typeface="Bahnschrift Light Condensed" panose="020B0502040204020203" pitchFamily="34" charset="0"/>
              </a:rPr>
              <a:t> </a:t>
            </a:r>
            <a:r>
              <a:rPr lang="en-US" sz="2400" dirty="0">
                <a:solidFill>
                  <a:schemeClr val="bg1"/>
                </a:solidFill>
                <a:latin typeface="Bahnschrift Light Condensed" panose="020B0502040204020203" pitchFamily="34" charset="0"/>
              </a:rPr>
              <a:t>Conclusion</a:t>
            </a:r>
            <a:endParaRPr lang="en-IN" sz="2400" dirty="0">
              <a:solidFill>
                <a:schemeClr val="bg1"/>
              </a:solidFill>
              <a:latin typeface="Bahnschrift Light Condensed" panose="020B0502040204020203" pitchFamily="34" charset="0"/>
            </a:endParaRPr>
          </a:p>
        </p:txBody>
      </p:sp>
      <p:pic>
        <p:nvPicPr>
          <p:cNvPr id="14" name="Picture 13">
            <a:extLst>
              <a:ext uri="{FF2B5EF4-FFF2-40B4-BE49-F238E27FC236}">
                <a16:creationId xmlns:a16="http://schemas.microsoft.com/office/drawing/2014/main" id="{7172462C-120B-4752-8396-2C50024F31DF}"/>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2551" y="0"/>
            <a:ext cx="12244551" cy="6858000"/>
          </a:xfrm>
          <a:prstGeom prst="rect">
            <a:avLst/>
          </a:prstGeom>
        </p:spPr>
      </p:pic>
      <p:sp>
        <p:nvSpPr>
          <p:cNvPr id="2" name="TextBox 1">
            <a:extLst>
              <a:ext uri="{FF2B5EF4-FFF2-40B4-BE49-F238E27FC236}">
                <a16:creationId xmlns:a16="http://schemas.microsoft.com/office/drawing/2014/main" id="{C9758677-1FB8-4E8F-AA97-BE4947AF00FB}"/>
              </a:ext>
            </a:extLst>
          </p:cNvPr>
          <p:cNvSpPr txBox="1"/>
          <p:nvPr/>
        </p:nvSpPr>
        <p:spPr>
          <a:xfrm>
            <a:off x="2890344" y="547950"/>
            <a:ext cx="6117380" cy="584775"/>
          </a:xfrm>
          <a:prstGeom prst="rect">
            <a:avLst/>
          </a:prstGeom>
          <a:noFill/>
        </p:spPr>
        <p:txBody>
          <a:bodyPr wrap="none" rtlCol="0">
            <a:spAutoFit/>
          </a:bodyPr>
          <a:lstStyle/>
          <a:p>
            <a:r>
              <a:rPr lang="en-US" sz="3200" b="1" u="sng" dirty="0">
                <a:solidFill>
                  <a:schemeClr val="bg1"/>
                </a:solidFill>
                <a:latin typeface="Bahnschrift Light Condensed" panose="020B0502040204020203" pitchFamily="34" charset="0"/>
              </a:rPr>
              <a:t>Data mining techniques in medical Analysis</a:t>
            </a:r>
          </a:p>
        </p:txBody>
      </p:sp>
      <p:sp>
        <p:nvSpPr>
          <p:cNvPr id="3" name="TextBox 2">
            <a:extLst>
              <a:ext uri="{FF2B5EF4-FFF2-40B4-BE49-F238E27FC236}">
                <a16:creationId xmlns:a16="http://schemas.microsoft.com/office/drawing/2014/main" id="{09D1BA63-3881-4B78-BF93-E4E8D2744CAD}"/>
              </a:ext>
            </a:extLst>
          </p:cNvPr>
          <p:cNvSpPr txBox="1"/>
          <p:nvPr/>
        </p:nvSpPr>
        <p:spPr>
          <a:xfrm flipH="1">
            <a:off x="1547039" y="1421453"/>
            <a:ext cx="8803991" cy="4855432"/>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sz="1600" dirty="0">
                <a:solidFill>
                  <a:schemeClr val="bg1"/>
                </a:solidFill>
                <a:latin typeface="Times New Roman" panose="02020603050405020304" pitchFamily="18" charset="0"/>
                <a:cs typeface="Times New Roman" panose="02020603050405020304" pitchFamily="18" charset="0"/>
              </a:rPr>
              <a:t>Data mining can be described as investigating veracity of patterns in data in a large dataset with different data-types. </a:t>
            </a:r>
          </a:p>
          <a:p>
            <a:pPr marL="285750" indent="-285750">
              <a:lnSpc>
                <a:spcPct val="150000"/>
              </a:lnSpc>
              <a:buFont typeface="Wingdings" panose="05000000000000000000" pitchFamily="2" charset="2"/>
              <a:buChar char="ü"/>
            </a:pPr>
            <a:r>
              <a:rPr lang="en-US" sz="1600" dirty="0">
                <a:solidFill>
                  <a:schemeClr val="bg1"/>
                </a:solidFill>
                <a:latin typeface="Times New Roman" panose="02020603050405020304" pitchFamily="18" charset="0"/>
                <a:cs typeface="Times New Roman" panose="02020603050405020304" pitchFamily="18" charset="0"/>
              </a:rPr>
              <a:t>These methods enable identification of characteristics, predict out comes and classify events.</a:t>
            </a:r>
          </a:p>
          <a:p>
            <a:pPr marL="285750" indent="-285750">
              <a:lnSpc>
                <a:spcPct val="150000"/>
              </a:lnSpc>
              <a:buFont typeface="Wingdings" panose="05000000000000000000" pitchFamily="2" charset="2"/>
              <a:buChar char="ü"/>
            </a:pPr>
            <a:r>
              <a:rPr lang="en-US" sz="1600" dirty="0">
                <a:solidFill>
                  <a:schemeClr val="bg1"/>
                </a:solidFill>
                <a:latin typeface="Times New Roman" panose="02020603050405020304" pitchFamily="18" charset="0"/>
                <a:cs typeface="Times New Roman" panose="02020603050405020304" pitchFamily="18" charset="0"/>
              </a:rPr>
              <a:t>Data mining techniques are useful in classifying, clustering, and finding associations amongst factors that are causes of a problem.</a:t>
            </a:r>
          </a:p>
          <a:p>
            <a:pPr marL="285750" indent="-285750">
              <a:lnSpc>
                <a:spcPct val="150000"/>
              </a:lnSpc>
              <a:buFont typeface="Wingdings" panose="05000000000000000000" pitchFamily="2" charset="2"/>
              <a:buChar char="ü"/>
            </a:pPr>
            <a:r>
              <a:rPr lang="en-US" sz="1600" dirty="0">
                <a:solidFill>
                  <a:schemeClr val="bg1"/>
                </a:solidFill>
                <a:latin typeface="Times New Roman" panose="02020603050405020304" pitchFamily="18" charset="0"/>
                <a:cs typeface="Times New Roman" panose="02020603050405020304" pitchFamily="18" charset="0"/>
              </a:rPr>
              <a:t>In health care, data mining techniques can be used to prevent suffering and mortality.</a:t>
            </a:r>
          </a:p>
          <a:p>
            <a:pPr marL="285750" indent="-285750">
              <a:lnSpc>
                <a:spcPct val="150000"/>
              </a:lnSpc>
              <a:buFont typeface="Wingdings" panose="05000000000000000000" pitchFamily="2" charset="2"/>
              <a:buChar char="ü"/>
            </a:pPr>
            <a:r>
              <a:rPr lang="en-US" sz="1600" dirty="0">
                <a:solidFill>
                  <a:schemeClr val="bg1"/>
                </a:solidFill>
                <a:latin typeface="Times New Roman" panose="02020603050405020304" pitchFamily="18" charset="0"/>
                <a:cs typeface="Times New Roman" panose="02020603050405020304" pitchFamily="18" charset="0"/>
              </a:rPr>
              <a:t>Data mining can be used in the insurance industry to prevent fraud and check accuracy and consistency in claims.</a:t>
            </a:r>
          </a:p>
          <a:p>
            <a:pPr>
              <a:lnSpc>
                <a:spcPct val="150000"/>
              </a:lnSpc>
            </a:pPr>
            <a:r>
              <a:rPr lang="en-US" sz="1600" b="1" u="sng" dirty="0">
                <a:solidFill>
                  <a:schemeClr val="bg1"/>
                </a:solidFill>
                <a:latin typeface="Times New Roman" panose="02020603050405020304" pitchFamily="18" charset="0"/>
                <a:cs typeface="Times New Roman" panose="02020603050405020304" pitchFamily="18" charset="0"/>
              </a:rPr>
              <a:t>BENEFITS:</a:t>
            </a:r>
          </a:p>
          <a:p>
            <a:pPr marL="285750" indent="-285750">
              <a:lnSpc>
                <a:spcPct val="150000"/>
              </a:lnSpc>
              <a:buFont typeface="Wingdings" panose="05000000000000000000" pitchFamily="2" charset="2"/>
              <a:buChar char="ü"/>
            </a:pPr>
            <a:r>
              <a:rPr lang="en-US" sz="1600" dirty="0">
                <a:solidFill>
                  <a:schemeClr val="bg1"/>
                </a:solidFill>
                <a:latin typeface="Times New Roman" panose="02020603050405020304" pitchFamily="18" charset="0"/>
                <a:cs typeface="Times New Roman" panose="02020603050405020304" pitchFamily="18" charset="0"/>
              </a:rPr>
              <a:t>AI aids in automatic learning - resulting in faster diagnosis without involving the patients. </a:t>
            </a:r>
          </a:p>
          <a:p>
            <a:pPr marL="285750" indent="-285750">
              <a:lnSpc>
                <a:spcPct val="150000"/>
              </a:lnSpc>
              <a:buFont typeface="Wingdings" panose="05000000000000000000" pitchFamily="2" charset="2"/>
              <a:buChar char="ü"/>
            </a:pPr>
            <a:r>
              <a:rPr lang="en-US" sz="1600" dirty="0">
                <a:solidFill>
                  <a:schemeClr val="bg1"/>
                </a:solidFill>
                <a:latin typeface="Times New Roman" panose="02020603050405020304" pitchFamily="18" charset="0"/>
                <a:cs typeface="Times New Roman" panose="02020603050405020304" pitchFamily="18" charset="0"/>
              </a:rPr>
              <a:t>This aspect has benefits as it saves patients' time and predicts with higher accuracy.</a:t>
            </a:r>
          </a:p>
          <a:p>
            <a:pPr marL="285750" indent="-285750">
              <a:lnSpc>
                <a:spcPct val="150000"/>
              </a:lnSpc>
              <a:buFont typeface="Wingdings" panose="05000000000000000000" pitchFamily="2" charset="2"/>
              <a:buChar char="ü"/>
            </a:pPr>
            <a:r>
              <a:rPr lang="en-US" sz="1600" dirty="0">
                <a:solidFill>
                  <a:schemeClr val="bg1"/>
                </a:solidFill>
                <a:latin typeface="Times New Roman" panose="02020603050405020304" pitchFamily="18" charset="0"/>
                <a:cs typeface="Times New Roman" panose="02020603050405020304" pitchFamily="18" charset="0"/>
              </a:rPr>
              <a:t>Numerous variables and large data size is tackled using AI and data mining techniques that aid in classification, prediction and derive association rules.</a:t>
            </a:r>
            <a:endParaRPr lang="en-IN"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2905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18D51A-6B0F-4F4F-89AC-947BB9232E8B}"/>
              </a:ext>
            </a:extLst>
          </p:cNvPr>
          <p:cNvSpPr txBox="1"/>
          <p:nvPr/>
        </p:nvSpPr>
        <p:spPr>
          <a:xfrm>
            <a:off x="767255" y="2238703"/>
            <a:ext cx="184731" cy="369332"/>
          </a:xfrm>
          <a:prstGeom prst="rect">
            <a:avLst/>
          </a:prstGeom>
          <a:noFill/>
        </p:spPr>
        <p:txBody>
          <a:bodyPr wrap="none" rtlCol="0">
            <a:spAutoFit/>
          </a:bodyPr>
          <a:lstStyle/>
          <a:p>
            <a:endParaRPr lang="en-IN" dirty="0"/>
          </a:p>
        </p:txBody>
      </p:sp>
      <p:sp>
        <p:nvSpPr>
          <p:cNvPr id="10" name="TextBox 9">
            <a:extLst>
              <a:ext uri="{FF2B5EF4-FFF2-40B4-BE49-F238E27FC236}">
                <a16:creationId xmlns:a16="http://schemas.microsoft.com/office/drawing/2014/main" id="{42D841A2-C792-45CB-92DC-6C78A7DC1328}"/>
              </a:ext>
            </a:extLst>
          </p:cNvPr>
          <p:cNvSpPr txBox="1"/>
          <p:nvPr/>
        </p:nvSpPr>
        <p:spPr>
          <a:xfrm>
            <a:off x="4133881" y="4419862"/>
            <a:ext cx="2550698"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Analyzing the data</a:t>
            </a:r>
          </a:p>
        </p:txBody>
      </p:sp>
      <p:sp>
        <p:nvSpPr>
          <p:cNvPr id="11" name="TextBox 10">
            <a:extLst>
              <a:ext uri="{FF2B5EF4-FFF2-40B4-BE49-F238E27FC236}">
                <a16:creationId xmlns:a16="http://schemas.microsoft.com/office/drawing/2014/main" id="{564FAAA6-EDD8-4468-8421-EA2BC4F00CBB}"/>
              </a:ext>
            </a:extLst>
          </p:cNvPr>
          <p:cNvSpPr txBox="1"/>
          <p:nvPr/>
        </p:nvSpPr>
        <p:spPr>
          <a:xfrm>
            <a:off x="6684579" y="-430924"/>
            <a:ext cx="52552" cy="369332"/>
          </a:xfrm>
          <a:prstGeom prst="rect">
            <a:avLst/>
          </a:prstGeom>
          <a:noFill/>
        </p:spPr>
        <p:txBody>
          <a:bodyPr wrap="square" rtlCol="0">
            <a:spAutoFit/>
          </a:bodyPr>
          <a:lstStyle/>
          <a:p>
            <a:endParaRPr lang="en-IN" dirty="0"/>
          </a:p>
        </p:txBody>
      </p:sp>
      <p:sp>
        <p:nvSpPr>
          <p:cNvPr id="12" name="TextBox 11">
            <a:extLst>
              <a:ext uri="{FF2B5EF4-FFF2-40B4-BE49-F238E27FC236}">
                <a16:creationId xmlns:a16="http://schemas.microsoft.com/office/drawing/2014/main" id="{7E8CA2A9-FBB1-4120-BA36-E98B4C2411DA}"/>
              </a:ext>
            </a:extLst>
          </p:cNvPr>
          <p:cNvSpPr txBox="1"/>
          <p:nvPr/>
        </p:nvSpPr>
        <p:spPr>
          <a:xfrm>
            <a:off x="5315386" y="5095651"/>
            <a:ext cx="3889206"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Validation – K means Clustering</a:t>
            </a:r>
          </a:p>
        </p:txBody>
      </p:sp>
      <p:sp>
        <p:nvSpPr>
          <p:cNvPr id="13" name="TextBox 12">
            <a:extLst>
              <a:ext uri="{FF2B5EF4-FFF2-40B4-BE49-F238E27FC236}">
                <a16:creationId xmlns:a16="http://schemas.microsoft.com/office/drawing/2014/main" id="{93ADC3FA-6A88-4C19-A94C-07D0A69C4232}"/>
              </a:ext>
            </a:extLst>
          </p:cNvPr>
          <p:cNvSpPr txBox="1"/>
          <p:nvPr/>
        </p:nvSpPr>
        <p:spPr>
          <a:xfrm>
            <a:off x="6449510" y="5771440"/>
            <a:ext cx="1620957" cy="461665"/>
          </a:xfrm>
          <a:prstGeom prst="rect">
            <a:avLst/>
          </a:prstGeom>
          <a:noFill/>
        </p:spPr>
        <p:txBody>
          <a:bodyPr wrap="none" rtlCol="0">
            <a:spAutoFit/>
          </a:bodyPr>
          <a:lstStyle/>
          <a:p>
            <a:pPr marL="285750" indent="-285750">
              <a:buFont typeface="Wingdings" panose="05000000000000000000" pitchFamily="2" charset="2"/>
              <a:buChar char="Ø"/>
            </a:pPr>
            <a:r>
              <a:rPr lang="en-US" sz="1800" dirty="0">
                <a:solidFill>
                  <a:schemeClr val="bg1"/>
                </a:solidFill>
                <a:latin typeface="Bahnschrift Light Condensed" panose="020B0502040204020203" pitchFamily="34" charset="0"/>
              </a:rPr>
              <a:t> </a:t>
            </a:r>
            <a:r>
              <a:rPr lang="en-US" sz="2400" dirty="0">
                <a:solidFill>
                  <a:schemeClr val="bg1"/>
                </a:solidFill>
                <a:latin typeface="Bahnschrift Light Condensed" panose="020B0502040204020203" pitchFamily="34" charset="0"/>
              </a:rPr>
              <a:t>Conclusion</a:t>
            </a:r>
            <a:endParaRPr lang="en-IN" sz="2400" dirty="0">
              <a:solidFill>
                <a:schemeClr val="bg1"/>
              </a:solidFill>
              <a:latin typeface="Bahnschrift Light Condensed" panose="020B0502040204020203" pitchFamily="34" charset="0"/>
            </a:endParaRPr>
          </a:p>
        </p:txBody>
      </p:sp>
      <p:pic>
        <p:nvPicPr>
          <p:cNvPr id="14" name="Picture 13">
            <a:extLst>
              <a:ext uri="{FF2B5EF4-FFF2-40B4-BE49-F238E27FC236}">
                <a16:creationId xmlns:a16="http://schemas.microsoft.com/office/drawing/2014/main" id="{7172462C-120B-4752-8396-2C50024F31DF}"/>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244551" cy="6858000"/>
          </a:xfrm>
          <a:prstGeom prst="rect">
            <a:avLst/>
          </a:prstGeom>
        </p:spPr>
      </p:pic>
      <p:sp>
        <p:nvSpPr>
          <p:cNvPr id="2" name="TextBox 1">
            <a:extLst>
              <a:ext uri="{FF2B5EF4-FFF2-40B4-BE49-F238E27FC236}">
                <a16:creationId xmlns:a16="http://schemas.microsoft.com/office/drawing/2014/main" id="{A017E314-4BFA-4E06-AA9F-8B05134043F7}"/>
              </a:ext>
            </a:extLst>
          </p:cNvPr>
          <p:cNvSpPr txBox="1"/>
          <p:nvPr/>
        </p:nvSpPr>
        <p:spPr>
          <a:xfrm>
            <a:off x="5345005" y="40120"/>
            <a:ext cx="1449436" cy="584775"/>
          </a:xfrm>
          <a:prstGeom prst="rect">
            <a:avLst/>
          </a:prstGeom>
          <a:noFill/>
        </p:spPr>
        <p:txBody>
          <a:bodyPr wrap="none" rtlCol="0">
            <a:spAutoFit/>
          </a:bodyPr>
          <a:lstStyle/>
          <a:p>
            <a:r>
              <a:rPr lang="en-US" sz="3200" b="1" u="sng" dirty="0">
                <a:solidFill>
                  <a:schemeClr val="bg1"/>
                </a:solidFill>
                <a:latin typeface="Bahnschrift Light Condensed" panose="020B0502040204020203" pitchFamily="34" charset="0"/>
              </a:rPr>
              <a:t>Data sets</a:t>
            </a:r>
          </a:p>
        </p:txBody>
      </p:sp>
      <p:sp>
        <p:nvSpPr>
          <p:cNvPr id="3" name="TextBox 2">
            <a:extLst>
              <a:ext uri="{FF2B5EF4-FFF2-40B4-BE49-F238E27FC236}">
                <a16:creationId xmlns:a16="http://schemas.microsoft.com/office/drawing/2014/main" id="{C1519910-52DC-471D-B261-54475450BF15}"/>
              </a:ext>
            </a:extLst>
          </p:cNvPr>
          <p:cNvSpPr txBox="1"/>
          <p:nvPr/>
        </p:nvSpPr>
        <p:spPr>
          <a:xfrm>
            <a:off x="515007" y="665015"/>
            <a:ext cx="11172496" cy="646331"/>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DATASET 1: This dataset is used to predict whether a patient with diabetes is also likely to suffer from HD. </a:t>
            </a:r>
          </a:p>
          <a:p>
            <a:pPr algn="ctr"/>
            <a:r>
              <a:rPr lang="en-US" dirty="0">
                <a:solidFill>
                  <a:schemeClr val="bg1"/>
                </a:solidFill>
                <a:latin typeface="Times New Roman" panose="02020603050405020304" pitchFamily="18" charset="0"/>
                <a:cs typeface="Times New Roman" panose="02020603050405020304" pitchFamily="18" charset="0"/>
              </a:rPr>
              <a:t>768 -&gt; Patient records &amp; 268 -&gt; Patient records with Diabetes.</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C35B53C-43EB-4E7A-AD69-F257647250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9710" y="1534510"/>
            <a:ext cx="9743090" cy="4698596"/>
          </a:xfrm>
          <a:prstGeom prst="rect">
            <a:avLst/>
          </a:prstGeom>
        </p:spPr>
      </p:pic>
    </p:spTree>
    <p:extLst>
      <p:ext uri="{BB962C8B-B14F-4D97-AF65-F5344CB8AC3E}">
        <p14:creationId xmlns:p14="http://schemas.microsoft.com/office/powerpoint/2010/main" val="804707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18D51A-6B0F-4F4F-89AC-947BB9232E8B}"/>
              </a:ext>
            </a:extLst>
          </p:cNvPr>
          <p:cNvSpPr txBox="1"/>
          <p:nvPr/>
        </p:nvSpPr>
        <p:spPr>
          <a:xfrm>
            <a:off x="767255" y="2238703"/>
            <a:ext cx="184731" cy="369332"/>
          </a:xfrm>
          <a:prstGeom prst="rect">
            <a:avLst/>
          </a:prstGeom>
          <a:noFill/>
        </p:spPr>
        <p:txBody>
          <a:bodyPr wrap="none" rtlCol="0">
            <a:spAutoFit/>
          </a:bodyPr>
          <a:lstStyle/>
          <a:p>
            <a:endParaRPr lang="en-IN" dirty="0"/>
          </a:p>
        </p:txBody>
      </p:sp>
      <p:sp>
        <p:nvSpPr>
          <p:cNvPr id="10" name="TextBox 9">
            <a:extLst>
              <a:ext uri="{FF2B5EF4-FFF2-40B4-BE49-F238E27FC236}">
                <a16:creationId xmlns:a16="http://schemas.microsoft.com/office/drawing/2014/main" id="{42D841A2-C792-45CB-92DC-6C78A7DC1328}"/>
              </a:ext>
            </a:extLst>
          </p:cNvPr>
          <p:cNvSpPr txBox="1"/>
          <p:nvPr/>
        </p:nvSpPr>
        <p:spPr>
          <a:xfrm>
            <a:off x="4133881" y="4419862"/>
            <a:ext cx="2550698"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Analyzing the data</a:t>
            </a:r>
          </a:p>
        </p:txBody>
      </p:sp>
      <p:sp>
        <p:nvSpPr>
          <p:cNvPr id="11" name="TextBox 10">
            <a:extLst>
              <a:ext uri="{FF2B5EF4-FFF2-40B4-BE49-F238E27FC236}">
                <a16:creationId xmlns:a16="http://schemas.microsoft.com/office/drawing/2014/main" id="{564FAAA6-EDD8-4468-8421-EA2BC4F00CBB}"/>
              </a:ext>
            </a:extLst>
          </p:cNvPr>
          <p:cNvSpPr txBox="1"/>
          <p:nvPr/>
        </p:nvSpPr>
        <p:spPr>
          <a:xfrm>
            <a:off x="6684579" y="-430924"/>
            <a:ext cx="52552" cy="369332"/>
          </a:xfrm>
          <a:prstGeom prst="rect">
            <a:avLst/>
          </a:prstGeom>
          <a:noFill/>
        </p:spPr>
        <p:txBody>
          <a:bodyPr wrap="square" rtlCol="0">
            <a:spAutoFit/>
          </a:bodyPr>
          <a:lstStyle/>
          <a:p>
            <a:endParaRPr lang="en-IN" dirty="0"/>
          </a:p>
        </p:txBody>
      </p:sp>
      <p:sp>
        <p:nvSpPr>
          <p:cNvPr id="12" name="TextBox 11">
            <a:extLst>
              <a:ext uri="{FF2B5EF4-FFF2-40B4-BE49-F238E27FC236}">
                <a16:creationId xmlns:a16="http://schemas.microsoft.com/office/drawing/2014/main" id="{7E8CA2A9-FBB1-4120-BA36-E98B4C2411DA}"/>
              </a:ext>
            </a:extLst>
          </p:cNvPr>
          <p:cNvSpPr txBox="1"/>
          <p:nvPr/>
        </p:nvSpPr>
        <p:spPr>
          <a:xfrm>
            <a:off x="5315386" y="5095651"/>
            <a:ext cx="3889206"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Validation – K means Clustering</a:t>
            </a:r>
          </a:p>
        </p:txBody>
      </p:sp>
      <p:sp>
        <p:nvSpPr>
          <p:cNvPr id="13" name="TextBox 12">
            <a:extLst>
              <a:ext uri="{FF2B5EF4-FFF2-40B4-BE49-F238E27FC236}">
                <a16:creationId xmlns:a16="http://schemas.microsoft.com/office/drawing/2014/main" id="{93ADC3FA-6A88-4C19-A94C-07D0A69C4232}"/>
              </a:ext>
            </a:extLst>
          </p:cNvPr>
          <p:cNvSpPr txBox="1"/>
          <p:nvPr/>
        </p:nvSpPr>
        <p:spPr>
          <a:xfrm>
            <a:off x="6449510" y="5771440"/>
            <a:ext cx="1620957" cy="461665"/>
          </a:xfrm>
          <a:prstGeom prst="rect">
            <a:avLst/>
          </a:prstGeom>
          <a:noFill/>
        </p:spPr>
        <p:txBody>
          <a:bodyPr wrap="none" rtlCol="0">
            <a:spAutoFit/>
          </a:bodyPr>
          <a:lstStyle/>
          <a:p>
            <a:pPr marL="285750" indent="-285750">
              <a:buFont typeface="Wingdings" panose="05000000000000000000" pitchFamily="2" charset="2"/>
              <a:buChar char="Ø"/>
            </a:pPr>
            <a:r>
              <a:rPr lang="en-US" sz="1800" dirty="0">
                <a:solidFill>
                  <a:schemeClr val="bg1"/>
                </a:solidFill>
                <a:latin typeface="Bahnschrift Light Condensed" panose="020B0502040204020203" pitchFamily="34" charset="0"/>
              </a:rPr>
              <a:t> </a:t>
            </a:r>
            <a:r>
              <a:rPr lang="en-US" sz="2400" dirty="0">
                <a:solidFill>
                  <a:schemeClr val="bg1"/>
                </a:solidFill>
                <a:latin typeface="Bahnschrift Light Condensed" panose="020B0502040204020203" pitchFamily="34" charset="0"/>
              </a:rPr>
              <a:t>Conclusion</a:t>
            </a:r>
            <a:endParaRPr lang="en-IN" sz="2400" dirty="0">
              <a:solidFill>
                <a:schemeClr val="bg1"/>
              </a:solidFill>
              <a:latin typeface="Bahnschrift Light Condensed" panose="020B0502040204020203" pitchFamily="34" charset="0"/>
            </a:endParaRPr>
          </a:p>
        </p:txBody>
      </p:sp>
      <p:pic>
        <p:nvPicPr>
          <p:cNvPr id="14" name="Picture 13">
            <a:extLst>
              <a:ext uri="{FF2B5EF4-FFF2-40B4-BE49-F238E27FC236}">
                <a16:creationId xmlns:a16="http://schemas.microsoft.com/office/drawing/2014/main" id="{7172462C-120B-4752-8396-2C50024F31DF}"/>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244551" cy="6858000"/>
          </a:xfrm>
          <a:prstGeom prst="rect">
            <a:avLst/>
          </a:prstGeom>
        </p:spPr>
      </p:pic>
      <p:sp>
        <p:nvSpPr>
          <p:cNvPr id="8" name="TextBox 7">
            <a:extLst>
              <a:ext uri="{FF2B5EF4-FFF2-40B4-BE49-F238E27FC236}">
                <a16:creationId xmlns:a16="http://schemas.microsoft.com/office/drawing/2014/main" id="{64201575-BCC5-4CF0-B925-4757D991C1A3}"/>
              </a:ext>
            </a:extLst>
          </p:cNvPr>
          <p:cNvSpPr txBox="1"/>
          <p:nvPr/>
        </p:nvSpPr>
        <p:spPr>
          <a:xfrm>
            <a:off x="509752" y="255563"/>
            <a:ext cx="11172496" cy="369332"/>
          </a:xfrm>
          <a:prstGeom prst="rect">
            <a:avLst/>
          </a:prstGeom>
          <a:noFill/>
        </p:spPr>
        <p:txBody>
          <a:bodyPr wrap="square" rtlCol="0">
            <a:spAutoFit/>
          </a:bodyPr>
          <a:lstStyle/>
          <a:p>
            <a:pPr algn="ctr"/>
            <a:r>
              <a:rPr lang="en-US" dirty="0">
                <a:solidFill>
                  <a:schemeClr val="bg1"/>
                </a:solidFill>
              </a:rPr>
              <a:t>DATASET 2: </a:t>
            </a:r>
            <a:r>
              <a:rPr lang="en-US" sz="1800" b="0" i="0" u="none" strike="noStrike" baseline="0" dirty="0">
                <a:solidFill>
                  <a:schemeClr val="bg1"/>
                </a:solidFill>
                <a:latin typeface="Times New Roman" panose="02020603050405020304" pitchFamily="18" charset="0"/>
              </a:rPr>
              <a:t>Data associated with 4240 hospital patients was put to use for the HD analysis. </a:t>
            </a:r>
            <a:endParaRPr lang="en-IN" dirty="0">
              <a:solidFill>
                <a:schemeClr val="bg1"/>
              </a:solidFill>
            </a:endParaRPr>
          </a:p>
        </p:txBody>
      </p:sp>
      <p:pic>
        <p:nvPicPr>
          <p:cNvPr id="3" name="Picture 2">
            <a:extLst>
              <a:ext uri="{FF2B5EF4-FFF2-40B4-BE49-F238E27FC236}">
                <a16:creationId xmlns:a16="http://schemas.microsoft.com/office/drawing/2014/main" id="{F550297C-248E-4B93-848A-EDBABDD345DD}"/>
              </a:ext>
            </a:extLst>
          </p:cNvPr>
          <p:cNvPicPr>
            <a:picLocks noChangeAspect="1"/>
          </p:cNvPicPr>
          <p:nvPr/>
        </p:nvPicPr>
        <p:blipFill rotWithShape="1">
          <a:blip r:embed="rId4">
            <a:extLst>
              <a:ext uri="{28A0092B-C50C-407E-A947-70E740481C1C}">
                <a14:useLocalDpi xmlns:a14="http://schemas.microsoft.com/office/drawing/2010/main" val="0"/>
              </a:ext>
            </a:extLst>
          </a:blip>
          <a:srcRect l="383" r="168"/>
          <a:stretch/>
        </p:blipFill>
        <p:spPr>
          <a:xfrm>
            <a:off x="2331677" y="704499"/>
            <a:ext cx="7512436" cy="1733639"/>
          </a:xfrm>
          <a:prstGeom prst="rect">
            <a:avLst/>
          </a:prstGeom>
        </p:spPr>
      </p:pic>
      <p:pic>
        <p:nvPicPr>
          <p:cNvPr id="6" name="Picture 5">
            <a:extLst>
              <a:ext uri="{FF2B5EF4-FFF2-40B4-BE49-F238E27FC236}">
                <a16:creationId xmlns:a16="http://schemas.microsoft.com/office/drawing/2014/main" id="{499AC1C3-B932-401B-B4C8-69DCC67306D0}"/>
              </a:ext>
            </a:extLst>
          </p:cNvPr>
          <p:cNvPicPr>
            <a:picLocks noChangeAspect="1"/>
          </p:cNvPicPr>
          <p:nvPr/>
        </p:nvPicPr>
        <p:blipFill rotWithShape="1">
          <a:blip r:embed="rId5">
            <a:extLst>
              <a:ext uri="{28A0092B-C50C-407E-A947-70E740481C1C}">
                <a14:useLocalDpi xmlns:a14="http://schemas.microsoft.com/office/drawing/2010/main" val="0"/>
              </a:ext>
            </a:extLst>
          </a:blip>
          <a:srcRect t="1379"/>
          <a:stretch/>
        </p:blipFill>
        <p:spPr>
          <a:xfrm>
            <a:off x="2331677" y="2453348"/>
            <a:ext cx="7512436" cy="3933027"/>
          </a:xfrm>
          <a:prstGeom prst="rect">
            <a:avLst/>
          </a:prstGeom>
        </p:spPr>
      </p:pic>
    </p:spTree>
    <p:extLst>
      <p:ext uri="{BB962C8B-B14F-4D97-AF65-F5344CB8AC3E}">
        <p14:creationId xmlns:p14="http://schemas.microsoft.com/office/powerpoint/2010/main" val="2304477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18D51A-6B0F-4F4F-89AC-947BB9232E8B}"/>
              </a:ext>
            </a:extLst>
          </p:cNvPr>
          <p:cNvSpPr txBox="1"/>
          <p:nvPr/>
        </p:nvSpPr>
        <p:spPr>
          <a:xfrm>
            <a:off x="767255" y="2238703"/>
            <a:ext cx="184731" cy="369332"/>
          </a:xfrm>
          <a:prstGeom prst="rect">
            <a:avLst/>
          </a:prstGeom>
          <a:noFill/>
        </p:spPr>
        <p:txBody>
          <a:bodyPr wrap="none" rtlCol="0">
            <a:spAutoFit/>
          </a:bodyPr>
          <a:lstStyle/>
          <a:p>
            <a:endParaRPr lang="en-IN" dirty="0"/>
          </a:p>
        </p:txBody>
      </p:sp>
      <p:sp>
        <p:nvSpPr>
          <p:cNvPr id="10" name="TextBox 9">
            <a:extLst>
              <a:ext uri="{FF2B5EF4-FFF2-40B4-BE49-F238E27FC236}">
                <a16:creationId xmlns:a16="http://schemas.microsoft.com/office/drawing/2014/main" id="{42D841A2-C792-45CB-92DC-6C78A7DC1328}"/>
              </a:ext>
            </a:extLst>
          </p:cNvPr>
          <p:cNvSpPr txBox="1"/>
          <p:nvPr/>
        </p:nvSpPr>
        <p:spPr>
          <a:xfrm>
            <a:off x="4133881" y="4419862"/>
            <a:ext cx="2550698"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Analyzing the data</a:t>
            </a:r>
          </a:p>
        </p:txBody>
      </p:sp>
      <p:sp>
        <p:nvSpPr>
          <p:cNvPr id="11" name="TextBox 10">
            <a:extLst>
              <a:ext uri="{FF2B5EF4-FFF2-40B4-BE49-F238E27FC236}">
                <a16:creationId xmlns:a16="http://schemas.microsoft.com/office/drawing/2014/main" id="{564FAAA6-EDD8-4468-8421-EA2BC4F00CBB}"/>
              </a:ext>
            </a:extLst>
          </p:cNvPr>
          <p:cNvSpPr txBox="1"/>
          <p:nvPr/>
        </p:nvSpPr>
        <p:spPr>
          <a:xfrm>
            <a:off x="6684579" y="-430924"/>
            <a:ext cx="52552" cy="369332"/>
          </a:xfrm>
          <a:prstGeom prst="rect">
            <a:avLst/>
          </a:prstGeom>
          <a:noFill/>
        </p:spPr>
        <p:txBody>
          <a:bodyPr wrap="square" rtlCol="0">
            <a:spAutoFit/>
          </a:bodyPr>
          <a:lstStyle/>
          <a:p>
            <a:endParaRPr lang="en-IN" dirty="0"/>
          </a:p>
        </p:txBody>
      </p:sp>
      <p:sp>
        <p:nvSpPr>
          <p:cNvPr id="12" name="TextBox 11">
            <a:extLst>
              <a:ext uri="{FF2B5EF4-FFF2-40B4-BE49-F238E27FC236}">
                <a16:creationId xmlns:a16="http://schemas.microsoft.com/office/drawing/2014/main" id="{7E8CA2A9-FBB1-4120-BA36-E98B4C2411DA}"/>
              </a:ext>
            </a:extLst>
          </p:cNvPr>
          <p:cNvSpPr txBox="1"/>
          <p:nvPr/>
        </p:nvSpPr>
        <p:spPr>
          <a:xfrm>
            <a:off x="5315386" y="5095651"/>
            <a:ext cx="3889206"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Validation – K means Clustering</a:t>
            </a:r>
          </a:p>
        </p:txBody>
      </p:sp>
      <p:sp>
        <p:nvSpPr>
          <p:cNvPr id="13" name="TextBox 12">
            <a:extLst>
              <a:ext uri="{FF2B5EF4-FFF2-40B4-BE49-F238E27FC236}">
                <a16:creationId xmlns:a16="http://schemas.microsoft.com/office/drawing/2014/main" id="{93ADC3FA-6A88-4C19-A94C-07D0A69C4232}"/>
              </a:ext>
            </a:extLst>
          </p:cNvPr>
          <p:cNvSpPr txBox="1"/>
          <p:nvPr/>
        </p:nvSpPr>
        <p:spPr>
          <a:xfrm>
            <a:off x="6449510" y="5771440"/>
            <a:ext cx="1620957" cy="461665"/>
          </a:xfrm>
          <a:prstGeom prst="rect">
            <a:avLst/>
          </a:prstGeom>
          <a:noFill/>
        </p:spPr>
        <p:txBody>
          <a:bodyPr wrap="none" rtlCol="0">
            <a:spAutoFit/>
          </a:bodyPr>
          <a:lstStyle/>
          <a:p>
            <a:pPr marL="285750" indent="-285750">
              <a:buFont typeface="Wingdings" panose="05000000000000000000" pitchFamily="2" charset="2"/>
              <a:buChar char="Ø"/>
            </a:pPr>
            <a:r>
              <a:rPr lang="en-US" sz="1800" dirty="0">
                <a:solidFill>
                  <a:schemeClr val="bg1"/>
                </a:solidFill>
                <a:latin typeface="Bahnschrift Light Condensed" panose="020B0502040204020203" pitchFamily="34" charset="0"/>
              </a:rPr>
              <a:t> </a:t>
            </a:r>
            <a:r>
              <a:rPr lang="en-US" sz="2400" dirty="0">
                <a:solidFill>
                  <a:schemeClr val="bg1"/>
                </a:solidFill>
                <a:latin typeface="Bahnschrift Light Condensed" panose="020B0502040204020203" pitchFamily="34" charset="0"/>
              </a:rPr>
              <a:t>Conclusion</a:t>
            </a:r>
            <a:endParaRPr lang="en-IN" sz="2400" dirty="0">
              <a:solidFill>
                <a:schemeClr val="bg1"/>
              </a:solidFill>
              <a:latin typeface="Bahnschrift Light Condensed" panose="020B0502040204020203" pitchFamily="34" charset="0"/>
            </a:endParaRPr>
          </a:p>
        </p:txBody>
      </p:sp>
      <p:pic>
        <p:nvPicPr>
          <p:cNvPr id="14" name="Picture 13">
            <a:extLst>
              <a:ext uri="{FF2B5EF4-FFF2-40B4-BE49-F238E27FC236}">
                <a16:creationId xmlns:a16="http://schemas.microsoft.com/office/drawing/2014/main" id="{7172462C-120B-4752-8396-2C50024F31DF}"/>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2552" y="0"/>
            <a:ext cx="12244551" cy="6858000"/>
          </a:xfrm>
          <a:prstGeom prst="rect">
            <a:avLst/>
          </a:prstGeom>
        </p:spPr>
      </p:pic>
      <p:sp>
        <p:nvSpPr>
          <p:cNvPr id="9" name="TextBox 8">
            <a:extLst>
              <a:ext uri="{FF2B5EF4-FFF2-40B4-BE49-F238E27FC236}">
                <a16:creationId xmlns:a16="http://schemas.microsoft.com/office/drawing/2014/main" id="{7FEC68E8-0B51-4DBF-B904-4F94C6F56F2D}"/>
              </a:ext>
            </a:extLst>
          </p:cNvPr>
          <p:cNvSpPr txBox="1"/>
          <p:nvPr/>
        </p:nvSpPr>
        <p:spPr>
          <a:xfrm>
            <a:off x="678716" y="168126"/>
            <a:ext cx="10367655" cy="523220"/>
          </a:xfrm>
          <a:prstGeom prst="rect">
            <a:avLst/>
          </a:prstGeom>
          <a:noFill/>
        </p:spPr>
        <p:txBody>
          <a:bodyPr wrap="square">
            <a:spAutoFit/>
          </a:bodyPr>
          <a:lstStyle/>
          <a:p>
            <a:pPr algn="ctr"/>
            <a:r>
              <a:rPr lang="en-US" sz="2800" b="1" u="sng" dirty="0">
                <a:solidFill>
                  <a:schemeClr val="bg1"/>
                </a:solidFill>
                <a:latin typeface="Bahnschrift Light Condensed" panose="020B0502040204020203" pitchFamily="34" charset="0"/>
              </a:rPr>
              <a:t>Choice of Models : Different supervised classifiers (DT,RF,LR)</a:t>
            </a:r>
          </a:p>
        </p:txBody>
      </p:sp>
      <p:sp>
        <p:nvSpPr>
          <p:cNvPr id="3" name="TextBox 2">
            <a:extLst>
              <a:ext uri="{FF2B5EF4-FFF2-40B4-BE49-F238E27FC236}">
                <a16:creationId xmlns:a16="http://schemas.microsoft.com/office/drawing/2014/main" id="{FC64A88F-BC9F-4925-B222-475418E68DB5}"/>
              </a:ext>
            </a:extLst>
          </p:cNvPr>
          <p:cNvSpPr txBox="1"/>
          <p:nvPr/>
        </p:nvSpPr>
        <p:spPr>
          <a:xfrm>
            <a:off x="234162" y="809296"/>
            <a:ext cx="3894644" cy="5859553"/>
          </a:xfrm>
          <a:prstGeom prst="rect">
            <a:avLst/>
          </a:prstGeom>
          <a:noFill/>
        </p:spPr>
        <p:txBody>
          <a:bodyPr wrap="square" rtlCol="0">
            <a:spAutoFit/>
          </a:bodyPr>
          <a:lstStyle/>
          <a:p>
            <a:pPr>
              <a:lnSpc>
                <a:spcPct val="150000"/>
              </a:lnSpc>
            </a:pPr>
            <a:r>
              <a:rPr lang="en-US" dirty="0">
                <a:solidFill>
                  <a:schemeClr val="bg1"/>
                </a:solidFill>
              </a:rPr>
              <a:t>DECISION TREE (DT) </a:t>
            </a:r>
          </a:p>
          <a:p>
            <a:pPr>
              <a:lnSpc>
                <a:spcPct val="150000"/>
              </a:lnSpc>
            </a:pPr>
            <a:endParaRPr lang="en-IN" sz="1800" b="0" i="0" u="none" strike="noStrike" baseline="0" dirty="0">
              <a:solidFill>
                <a:schemeClr val="bg1"/>
              </a:solidFill>
              <a:latin typeface="Times New Roman" panose="02020603050405020304" pitchFamily="18" charset="0"/>
            </a:endParaRPr>
          </a:p>
          <a:p>
            <a:pPr marL="400050" indent="-400050">
              <a:lnSpc>
                <a:spcPct val="150000"/>
              </a:lnSpc>
              <a:buFont typeface="+mj-lt"/>
              <a:buAutoNum type="romanLcPeriod"/>
            </a:pPr>
            <a:r>
              <a:rPr lang="en-IN" dirty="0">
                <a:solidFill>
                  <a:schemeClr val="bg1"/>
                </a:solidFill>
                <a:latin typeface="Times New Roman" panose="02020603050405020304" pitchFamily="18" charset="0"/>
              </a:rPr>
              <a:t>F</a:t>
            </a:r>
            <a:r>
              <a:rPr lang="en-IN" sz="1800" b="0" i="0" u="none" strike="noStrike" baseline="0" dirty="0">
                <a:solidFill>
                  <a:schemeClr val="bg1"/>
                </a:solidFill>
                <a:latin typeface="Times New Roman" panose="02020603050405020304" pitchFamily="18" charset="0"/>
              </a:rPr>
              <a:t>iltration techniques are easy</a:t>
            </a:r>
          </a:p>
          <a:p>
            <a:pPr marL="400050" indent="-400050">
              <a:lnSpc>
                <a:spcPct val="150000"/>
              </a:lnSpc>
              <a:buFont typeface="+mj-lt"/>
              <a:buAutoNum type="romanLcPeriod"/>
            </a:pPr>
            <a:r>
              <a:rPr lang="en-IN" sz="1800" b="0" i="0" u="none" strike="noStrike" baseline="0" dirty="0">
                <a:solidFill>
                  <a:schemeClr val="bg1"/>
                </a:solidFill>
                <a:latin typeface="Times New Roman" panose="02020603050405020304" pitchFamily="18" charset="0"/>
              </a:rPr>
              <a:t>Tree-like models &gt; Decision support system.</a:t>
            </a:r>
          </a:p>
          <a:p>
            <a:pPr marL="400050" indent="-400050">
              <a:lnSpc>
                <a:spcPct val="150000"/>
              </a:lnSpc>
              <a:buFont typeface="+mj-lt"/>
              <a:buAutoNum type="romanLcPeriod"/>
            </a:pPr>
            <a:r>
              <a:rPr lang="en-IN" dirty="0">
                <a:solidFill>
                  <a:schemeClr val="bg1"/>
                </a:solidFill>
                <a:latin typeface="Times New Roman" panose="02020603050405020304" pitchFamily="18" charset="0"/>
              </a:rPr>
              <a:t>Supervised classification : </a:t>
            </a:r>
            <a:r>
              <a:rPr lang="en-US" dirty="0">
                <a:solidFill>
                  <a:schemeClr val="bg1"/>
                </a:solidFill>
                <a:latin typeface="Times New Roman" panose="02020603050405020304" pitchFamily="18" charset="0"/>
              </a:rPr>
              <a:t>E</a:t>
            </a:r>
            <a:r>
              <a:rPr lang="en-US" sz="1800" b="0" i="0" u="none" strike="noStrike" baseline="0" dirty="0">
                <a:solidFill>
                  <a:schemeClr val="bg1"/>
                </a:solidFill>
                <a:latin typeface="Times New Roman" panose="02020603050405020304" pitchFamily="18" charset="0"/>
              </a:rPr>
              <a:t>xtracting patterns and insights from set of independent inputs affecting the output variable.</a:t>
            </a:r>
            <a:endParaRPr lang="en-IN" sz="1800" b="0" i="0" u="none" strike="noStrike" baseline="0" dirty="0">
              <a:solidFill>
                <a:schemeClr val="bg1"/>
              </a:solidFill>
              <a:latin typeface="Times New Roman" panose="02020603050405020304" pitchFamily="18" charset="0"/>
            </a:endParaRPr>
          </a:p>
          <a:p>
            <a:pPr marL="400050" indent="-400050">
              <a:lnSpc>
                <a:spcPct val="150000"/>
              </a:lnSpc>
              <a:buFont typeface="+mj-lt"/>
              <a:buAutoNum type="romanLcPeriod"/>
            </a:pPr>
            <a:r>
              <a:rPr lang="en-US" dirty="0">
                <a:solidFill>
                  <a:schemeClr val="bg1"/>
                </a:solidFill>
                <a:latin typeface="Times New Roman" panose="02020603050405020304" pitchFamily="18" charset="0"/>
              </a:rPr>
              <a:t>H</a:t>
            </a:r>
            <a:r>
              <a:rPr lang="en-US" sz="1800" b="0" i="0" u="none" strike="noStrike" baseline="0" dirty="0">
                <a:solidFill>
                  <a:schemeClr val="bg1"/>
                </a:solidFill>
                <a:latin typeface="Times New Roman" panose="02020603050405020304" pitchFamily="18" charset="0"/>
              </a:rPr>
              <a:t>andle varied data – ordinal, nominal, ratio and text data. </a:t>
            </a:r>
            <a:endParaRPr lang="en-IN" sz="1800" b="0" i="0" u="none" strike="noStrike" baseline="0" dirty="0">
              <a:solidFill>
                <a:schemeClr val="bg1"/>
              </a:solidFill>
              <a:latin typeface="Times New Roman" panose="02020603050405020304" pitchFamily="18" charset="0"/>
            </a:endParaRPr>
          </a:p>
          <a:p>
            <a:pPr marL="400050" indent="-400050">
              <a:lnSpc>
                <a:spcPct val="150000"/>
              </a:lnSpc>
              <a:buFont typeface="+mj-lt"/>
              <a:buAutoNum type="romanLcPeriod"/>
            </a:pPr>
            <a:r>
              <a:rPr lang="en-US" dirty="0">
                <a:solidFill>
                  <a:schemeClr val="bg1"/>
                </a:solidFill>
                <a:latin typeface="Times New Roman" panose="02020603050405020304" pitchFamily="18" charset="0"/>
              </a:rPr>
              <a:t>N</a:t>
            </a:r>
            <a:r>
              <a:rPr lang="en-US" sz="1800" b="0" i="0" u="none" strike="noStrike" baseline="0" dirty="0">
                <a:solidFill>
                  <a:schemeClr val="bg1"/>
                </a:solidFill>
                <a:latin typeface="Times New Roman" panose="02020603050405020304" pitchFamily="18" charset="0"/>
              </a:rPr>
              <a:t>ot affected by linearity in data, missing values, types of data, and outliers.</a:t>
            </a:r>
          </a:p>
        </p:txBody>
      </p:sp>
      <p:sp>
        <p:nvSpPr>
          <p:cNvPr id="4" name="TextBox 3">
            <a:extLst>
              <a:ext uri="{FF2B5EF4-FFF2-40B4-BE49-F238E27FC236}">
                <a16:creationId xmlns:a16="http://schemas.microsoft.com/office/drawing/2014/main" id="{5D5087CC-6381-450F-9FB7-0C63992ECF43}"/>
              </a:ext>
            </a:extLst>
          </p:cNvPr>
          <p:cNvSpPr txBox="1"/>
          <p:nvPr/>
        </p:nvSpPr>
        <p:spPr>
          <a:xfrm>
            <a:off x="4416323" y="840823"/>
            <a:ext cx="3654143" cy="5450851"/>
          </a:xfrm>
          <a:prstGeom prst="rect">
            <a:avLst/>
          </a:prstGeom>
          <a:noFill/>
        </p:spPr>
        <p:txBody>
          <a:bodyPr wrap="square" rtlCol="0">
            <a:spAutoFit/>
          </a:bodyPr>
          <a:lstStyle/>
          <a:p>
            <a:pPr>
              <a:lnSpc>
                <a:spcPct val="150000"/>
              </a:lnSpc>
            </a:pPr>
            <a:r>
              <a:rPr lang="en-US" dirty="0">
                <a:solidFill>
                  <a:schemeClr val="bg1"/>
                </a:solidFill>
              </a:rPr>
              <a:t>RANDOM FOREST (RF)</a:t>
            </a:r>
          </a:p>
          <a:p>
            <a:pPr>
              <a:lnSpc>
                <a:spcPct val="150000"/>
              </a:lnSpc>
            </a:pPr>
            <a:endParaRPr lang="en-US" dirty="0">
              <a:solidFill>
                <a:schemeClr val="bg1"/>
              </a:solidFill>
            </a:endParaRPr>
          </a:p>
          <a:p>
            <a:pPr marL="400050" indent="-400050">
              <a:lnSpc>
                <a:spcPct val="150000"/>
              </a:lnSpc>
              <a:buFont typeface="+mj-lt"/>
              <a:buAutoNum type="romanLcPeriod"/>
            </a:pPr>
            <a:r>
              <a:rPr lang="en-US" dirty="0">
                <a:solidFill>
                  <a:schemeClr val="bg1"/>
                </a:solidFill>
              </a:rPr>
              <a:t>Ensemble approach.</a:t>
            </a:r>
          </a:p>
          <a:p>
            <a:pPr marL="400050" indent="-400050">
              <a:lnSpc>
                <a:spcPct val="150000"/>
              </a:lnSpc>
              <a:buFont typeface="+mj-lt"/>
              <a:buAutoNum type="romanLcPeriod"/>
            </a:pPr>
            <a:r>
              <a:rPr lang="en-US" dirty="0">
                <a:solidFill>
                  <a:schemeClr val="bg1"/>
                </a:solidFill>
              </a:rPr>
              <a:t>Dataset is split into small sub-sets, and the decision tree algorithm is run on these sets.</a:t>
            </a:r>
          </a:p>
          <a:p>
            <a:pPr marL="400050" indent="-400050">
              <a:lnSpc>
                <a:spcPct val="150000"/>
              </a:lnSpc>
              <a:buFont typeface="+mj-lt"/>
              <a:buAutoNum type="romanLcPeriod"/>
            </a:pPr>
            <a:r>
              <a:rPr lang="en-US" dirty="0">
                <a:solidFill>
                  <a:schemeClr val="bg1"/>
                </a:solidFill>
              </a:rPr>
              <a:t>Sampled with replacement.</a:t>
            </a:r>
          </a:p>
          <a:p>
            <a:pPr marL="400050" indent="-400050">
              <a:lnSpc>
                <a:spcPct val="150000"/>
              </a:lnSpc>
              <a:buFont typeface="+mj-lt"/>
              <a:buAutoNum type="romanLcPeriod"/>
            </a:pPr>
            <a:r>
              <a:rPr lang="en-US" dirty="0">
                <a:solidFill>
                  <a:schemeClr val="bg1"/>
                </a:solidFill>
              </a:rPr>
              <a:t>Importance of feature obtained by Bootstrapping.</a:t>
            </a:r>
          </a:p>
          <a:p>
            <a:pPr marL="400050" indent="-400050">
              <a:lnSpc>
                <a:spcPct val="150000"/>
              </a:lnSpc>
              <a:buFont typeface="+mj-lt"/>
              <a:buAutoNum type="romanLcPeriod"/>
            </a:pPr>
            <a:r>
              <a:rPr lang="en-US" dirty="0">
                <a:solidFill>
                  <a:schemeClr val="bg1"/>
                </a:solidFill>
              </a:rPr>
              <a:t>Reduces the variances without affecting complete ensemble’s bias.</a:t>
            </a:r>
          </a:p>
          <a:p>
            <a:pPr marL="400050" indent="-400050">
              <a:lnSpc>
                <a:spcPct val="150000"/>
              </a:lnSpc>
              <a:buFont typeface="+mj-lt"/>
              <a:buAutoNum type="romanLcPeriod"/>
            </a:pPr>
            <a:r>
              <a:rPr lang="en-US" dirty="0">
                <a:solidFill>
                  <a:schemeClr val="bg1"/>
                </a:solidFill>
              </a:rPr>
              <a:t>Reduces Overfitting.</a:t>
            </a:r>
            <a:endParaRPr lang="en-IN" dirty="0">
              <a:solidFill>
                <a:schemeClr val="bg1"/>
              </a:solidFill>
            </a:endParaRPr>
          </a:p>
        </p:txBody>
      </p:sp>
      <p:sp>
        <p:nvSpPr>
          <p:cNvPr id="15" name="TextBox 14">
            <a:extLst>
              <a:ext uri="{FF2B5EF4-FFF2-40B4-BE49-F238E27FC236}">
                <a16:creationId xmlns:a16="http://schemas.microsoft.com/office/drawing/2014/main" id="{CFFD91ED-5A17-4010-B839-DBB4E7C60DE9}"/>
              </a:ext>
            </a:extLst>
          </p:cNvPr>
          <p:cNvSpPr txBox="1"/>
          <p:nvPr/>
        </p:nvSpPr>
        <p:spPr>
          <a:xfrm>
            <a:off x="8347835" y="869022"/>
            <a:ext cx="3491864" cy="3373359"/>
          </a:xfrm>
          <a:prstGeom prst="rect">
            <a:avLst/>
          </a:prstGeom>
          <a:noFill/>
        </p:spPr>
        <p:txBody>
          <a:bodyPr wrap="square" rtlCol="0">
            <a:spAutoFit/>
          </a:bodyPr>
          <a:lstStyle/>
          <a:p>
            <a:pPr>
              <a:lnSpc>
                <a:spcPct val="150000"/>
              </a:lnSpc>
            </a:pPr>
            <a:r>
              <a:rPr lang="en-US" dirty="0">
                <a:solidFill>
                  <a:schemeClr val="bg1"/>
                </a:solidFill>
              </a:rPr>
              <a:t>LOGISTIC REGRESSION (LR)</a:t>
            </a:r>
          </a:p>
          <a:p>
            <a:pPr>
              <a:lnSpc>
                <a:spcPct val="150000"/>
              </a:lnSpc>
            </a:pPr>
            <a:endParaRPr lang="en-US" dirty="0">
              <a:solidFill>
                <a:schemeClr val="bg1"/>
              </a:solidFill>
            </a:endParaRPr>
          </a:p>
          <a:p>
            <a:pPr marL="400050" indent="-400050">
              <a:lnSpc>
                <a:spcPct val="150000"/>
              </a:lnSpc>
              <a:buFont typeface="+mj-lt"/>
              <a:buAutoNum type="romanLcPeriod"/>
            </a:pPr>
            <a:r>
              <a:rPr lang="en-US" dirty="0">
                <a:solidFill>
                  <a:schemeClr val="bg1"/>
                </a:solidFill>
              </a:rPr>
              <a:t>Predicting a disease outcome</a:t>
            </a:r>
          </a:p>
          <a:p>
            <a:pPr marL="400050" indent="-400050">
              <a:lnSpc>
                <a:spcPct val="150000"/>
              </a:lnSpc>
              <a:buFont typeface="+mj-lt"/>
              <a:buAutoNum type="romanLcPeriod"/>
            </a:pPr>
            <a:r>
              <a:rPr lang="en-US" dirty="0">
                <a:solidFill>
                  <a:schemeClr val="bg1"/>
                </a:solidFill>
              </a:rPr>
              <a:t>Useful technique for determining the extent of individual features' impact on diseases occurrence or non-occurrence.</a:t>
            </a:r>
          </a:p>
        </p:txBody>
      </p:sp>
    </p:spTree>
    <p:extLst>
      <p:ext uri="{BB962C8B-B14F-4D97-AF65-F5344CB8AC3E}">
        <p14:creationId xmlns:p14="http://schemas.microsoft.com/office/powerpoint/2010/main" val="105854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18D51A-6B0F-4F4F-89AC-947BB9232E8B}"/>
              </a:ext>
            </a:extLst>
          </p:cNvPr>
          <p:cNvSpPr txBox="1"/>
          <p:nvPr/>
        </p:nvSpPr>
        <p:spPr>
          <a:xfrm>
            <a:off x="767255" y="2238703"/>
            <a:ext cx="184731" cy="369332"/>
          </a:xfrm>
          <a:prstGeom prst="rect">
            <a:avLst/>
          </a:prstGeom>
          <a:noFill/>
        </p:spPr>
        <p:txBody>
          <a:bodyPr wrap="none" rtlCol="0">
            <a:spAutoFit/>
          </a:bodyPr>
          <a:lstStyle/>
          <a:p>
            <a:endParaRPr lang="en-IN" dirty="0"/>
          </a:p>
        </p:txBody>
      </p:sp>
      <p:sp>
        <p:nvSpPr>
          <p:cNvPr id="10" name="TextBox 9">
            <a:extLst>
              <a:ext uri="{FF2B5EF4-FFF2-40B4-BE49-F238E27FC236}">
                <a16:creationId xmlns:a16="http://schemas.microsoft.com/office/drawing/2014/main" id="{42D841A2-C792-45CB-92DC-6C78A7DC1328}"/>
              </a:ext>
            </a:extLst>
          </p:cNvPr>
          <p:cNvSpPr txBox="1"/>
          <p:nvPr/>
        </p:nvSpPr>
        <p:spPr>
          <a:xfrm>
            <a:off x="4133881" y="4419862"/>
            <a:ext cx="2550698"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Analyzing the data</a:t>
            </a:r>
          </a:p>
        </p:txBody>
      </p:sp>
      <p:sp>
        <p:nvSpPr>
          <p:cNvPr id="11" name="TextBox 10">
            <a:extLst>
              <a:ext uri="{FF2B5EF4-FFF2-40B4-BE49-F238E27FC236}">
                <a16:creationId xmlns:a16="http://schemas.microsoft.com/office/drawing/2014/main" id="{564FAAA6-EDD8-4468-8421-EA2BC4F00CBB}"/>
              </a:ext>
            </a:extLst>
          </p:cNvPr>
          <p:cNvSpPr txBox="1"/>
          <p:nvPr/>
        </p:nvSpPr>
        <p:spPr>
          <a:xfrm>
            <a:off x="6684579" y="-430924"/>
            <a:ext cx="52552" cy="369332"/>
          </a:xfrm>
          <a:prstGeom prst="rect">
            <a:avLst/>
          </a:prstGeom>
          <a:noFill/>
        </p:spPr>
        <p:txBody>
          <a:bodyPr wrap="square" rtlCol="0">
            <a:spAutoFit/>
          </a:bodyPr>
          <a:lstStyle/>
          <a:p>
            <a:endParaRPr lang="en-IN" dirty="0"/>
          </a:p>
        </p:txBody>
      </p:sp>
      <p:sp>
        <p:nvSpPr>
          <p:cNvPr id="12" name="TextBox 11">
            <a:extLst>
              <a:ext uri="{FF2B5EF4-FFF2-40B4-BE49-F238E27FC236}">
                <a16:creationId xmlns:a16="http://schemas.microsoft.com/office/drawing/2014/main" id="{7E8CA2A9-FBB1-4120-BA36-E98B4C2411DA}"/>
              </a:ext>
            </a:extLst>
          </p:cNvPr>
          <p:cNvSpPr txBox="1"/>
          <p:nvPr/>
        </p:nvSpPr>
        <p:spPr>
          <a:xfrm>
            <a:off x="5315386" y="5095651"/>
            <a:ext cx="3889206"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Validation – K means Clustering</a:t>
            </a:r>
          </a:p>
        </p:txBody>
      </p:sp>
      <p:sp>
        <p:nvSpPr>
          <p:cNvPr id="13" name="TextBox 12">
            <a:extLst>
              <a:ext uri="{FF2B5EF4-FFF2-40B4-BE49-F238E27FC236}">
                <a16:creationId xmlns:a16="http://schemas.microsoft.com/office/drawing/2014/main" id="{93ADC3FA-6A88-4C19-A94C-07D0A69C4232}"/>
              </a:ext>
            </a:extLst>
          </p:cNvPr>
          <p:cNvSpPr txBox="1"/>
          <p:nvPr/>
        </p:nvSpPr>
        <p:spPr>
          <a:xfrm>
            <a:off x="6449510" y="5771440"/>
            <a:ext cx="1620957" cy="461665"/>
          </a:xfrm>
          <a:prstGeom prst="rect">
            <a:avLst/>
          </a:prstGeom>
          <a:noFill/>
        </p:spPr>
        <p:txBody>
          <a:bodyPr wrap="none" rtlCol="0">
            <a:spAutoFit/>
          </a:bodyPr>
          <a:lstStyle/>
          <a:p>
            <a:pPr marL="285750" indent="-285750">
              <a:buFont typeface="Wingdings" panose="05000000000000000000" pitchFamily="2" charset="2"/>
              <a:buChar char="Ø"/>
            </a:pPr>
            <a:r>
              <a:rPr lang="en-US" sz="1800" dirty="0">
                <a:solidFill>
                  <a:schemeClr val="bg1"/>
                </a:solidFill>
                <a:latin typeface="Bahnschrift Light Condensed" panose="020B0502040204020203" pitchFamily="34" charset="0"/>
              </a:rPr>
              <a:t> </a:t>
            </a:r>
            <a:r>
              <a:rPr lang="en-US" sz="2400" dirty="0">
                <a:solidFill>
                  <a:schemeClr val="bg1"/>
                </a:solidFill>
                <a:latin typeface="Bahnschrift Light Condensed" panose="020B0502040204020203" pitchFamily="34" charset="0"/>
              </a:rPr>
              <a:t>Conclusion</a:t>
            </a:r>
            <a:endParaRPr lang="en-IN" sz="2400" dirty="0">
              <a:solidFill>
                <a:schemeClr val="bg1"/>
              </a:solidFill>
              <a:latin typeface="Bahnschrift Light Condensed" panose="020B0502040204020203" pitchFamily="34" charset="0"/>
            </a:endParaRPr>
          </a:p>
        </p:txBody>
      </p:sp>
      <p:pic>
        <p:nvPicPr>
          <p:cNvPr id="14" name="Picture 13">
            <a:extLst>
              <a:ext uri="{FF2B5EF4-FFF2-40B4-BE49-F238E27FC236}">
                <a16:creationId xmlns:a16="http://schemas.microsoft.com/office/drawing/2014/main" id="{7172462C-120B-4752-8396-2C50024F31DF}"/>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6276" y="0"/>
            <a:ext cx="12244551" cy="6858000"/>
          </a:xfrm>
          <a:prstGeom prst="rect">
            <a:avLst/>
          </a:prstGeom>
        </p:spPr>
      </p:pic>
      <p:sp>
        <p:nvSpPr>
          <p:cNvPr id="9" name="TextBox 8">
            <a:extLst>
              <a:ext uri="{FF2B5EF4-FFF2-40B4-BE49-F238E27FC236}">
                <a16:creationId xmlns:a16="http://schemas.microsoft.com/office/drawing/2014/main" id="{ED774FAF-9BBA-47FE-9E59-18941CF1EB47}"/>
              </a:ext>
            </a:extLst>
          </p:cNvPr>
          <p:cNvSpPr txBox="1"/>
          <p:nvPr/>
        </p:nvSpPr>
        <p:spPr>
          <a:xfrm>
            <a:off x="2960272" y="152532"/>
            <a:ext cx="6218902" cy="523220"/>
          </a:xfrm>
          <a:prstGeom prst="rect">
            <a:avLst/>
          </a:prstGeom>
          <a:noFill/>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sz="2800" b="1" i="0" u="sng" strike="noStrike" kern="1200" cap="none" spc="0" normalizeH="0" baseline="0" noProof="0" dirty="0">
                <a:ln>
                  <a:noFill/>
                </a:ln>
                <a:solidFill>
                  <a:prstClr val="white"/>
                </a:solidFill>
                <a:effectLst/>
                <a:uLnTx/>
                <a:uFillTx/>
                <a:latin typeface="Bahnschrift Light Condensed" panose="020B0502040204020203" pitchFamily="34" charset="0"/>
                <a:ea typeface="+mn-ea"/>
                <a:cs typeface="+mn-cs"/>
              </a:rPr>
              <a:t>Analyzing the data</a:t>
            </a:r>
          </a:p>
        </p:txBody>
      </p:sp>
      <p:pic>
        <p:nvPicPr>
          <p:cNvPr id="7" name="Picture 6">
            <a:extLst>
              <a:ext uri="{FF2B5EF4-FFF2-40B4-BE49-F238E27FC236}">
                <a16:creationId xmlns:a16="http://schemas.microsoft.com/office/drawing/2014/main" id="{EE546E36-40CC-4EDC-BDE0-3C48B4F547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986" y="917041"/>
            <a:ext cx="10374774" cy="1262445"/>
          </a:xfrm>
          <a:prstGeom prst="rect">
            <a:avLst/>
          </a:prstGeom>
        </p:spPr>
      </p:pic>
      <p:sp>
        <p:nvSpPr>
          <p:cNvPr id="8" name="TextBox 7">
            <a:extLst>
              <a:ext uri="{FF2B5EF4-FFF2-40B4-BE49-F238E27FC236}">
                <a16:creationId xmlns:a16="http://schemas.microsoft.com/office/drawing/2014/main" id="{FCC7040F-CB36-4254-922A-10216B0007B0}"/>
              </a:ext>
            </a:extLst>
          </p:cNvPr>
          <p:cNvSpPr txBox="1"/>
          <p:nvPr/>
        </p:nvSpPr>
        <p:spPr>
          <a:xfrm>
            <a:off x="1577611" y="2208944"/>
            <a:ext cx="9283311" cy="369332"/>
          </a:xfrm>
          <a:prstGeom prst="rect">
            <a:avLst/>
          </a:prstGeom>
          <a:noFill/>
        </p:spPr>
        <p:txBody>
          <a:bodyPr wrap="none" rtlCol="0">
            <a:spAutoFit/>
          </a:bodyPr>
          <a:lstStyle/>
          <a:p>
            <a:pPr marL="285750" indent="-285750">
              <a:buFont typeface="Wingdings" panose="05000000000000000000" pitchFamily="2" charset="2"/>
              <a:buChar char="§"/>
            </a:pPr>
            <a:r>
              <a:rPr lang="en-US" u="sng" dirty="0">
                <a:solidFill>
                  <a:schemeClr val="bg1"/>
                </a:solidFill>
                <a:latin typeface="Times New Roman" panose="02020603050405020304" pitchFamily="18" charset="0"/>
                <a:cs typeface="Times New Roman" panose="02020603050405020304" pitchFamily="18" charset="0"/>
              </a:rPr>
              <a:t>The dataset with important variables were put in LR to predict the presence of diabetes and HD</a:t>
            </a:r>
            <a:endParaRPr lang="en-IN" u="sng"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0859A0CD-6DDF-4856-B3DB-70F0B25ECEFA}"/>
              </a:ext>
            </a:extLst>
          </p:cNvPr>
          <p:cNvSpPr txBox="1"/>
          <p:nvPr/>
        </p:nvSpPr>
        <p:spPr>
          <a:xfrm>
            <a:off x="951985" y="2645380"/>
            <a:ext cx="4967371" cy="369332"/>
          </a:xfrm>
          <a:prstGeom prst="rect">
            <a:avLst/>
          </a:prstGeom>
          <a:noFill/>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RF analysis For Diabetes disease dataset</a:t>
            </a:r>
          </a:p>
        </p:txBody>
      </p:sp>
      <p:pic>
        <p:nvPicPr>
          <p:cNvPr id="17" name="Picture 16">
            <a:extLst>
              <a:ext uri="{FF2B5EF4-FFF2-40B4-BE49-F238E27FC236}">
                <a16:creationId xmlns:a16="http://schemas.microsoft.com/office/drawing/2014/main" id="{9C9BE20C-9A12-466C-98B6-6EF017E1E7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141" y="3128579"/>
            <a:ext cx="4967371" cy="3486317"/>
          </a:xfrm>
          <a:prstGeom prst="rect">
            <a:avLst/>
          </a:prstGeom>
        </p:spPr>
      </p:pic>
      <p:sp>
        <p:nvSpPr>
          <p:cNvPr id="18" name="TextBox 17">
            <a:extLst>
              <a:ext uri="{FF2B5EF4-FFF2-40B4-BE49-F238E27FC236}">
                <a16:creationId xmlns:a16="http://schemas.microsoft.com/office/drawing/2014/main" id="{215D3E97-8136-4F72-877A-7AC11C1F02E0}"/>
              </a:ext>
            </a:extLst>
          </p:cNvPr>
          <p:cNvSpPr txBox="1"/>
          <p:nvPr/>
        </p:nvSpPr>
        <p:spPr>
          <a:xfrm>
            <a:off x="6272490" y="2645380"/>
            <a:ext cx="5054270" cy="369332"/>
          </a:xfrm>
          <a:prstGeom prst="rect">
            <a:avLst/>
          </a:prstGeom>
          <a:noFill/>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RF analysis For Heart disease dataset</a:t>
            </a:r>
          </a:p>
        </p:txBody>
      </p:sp>
      <p:pic>
        <p:nvPicPr>
          <p:cNvPr id="22" name="Picture 21">
            <a:extLst>
              <a:ext uri="{FF2B5EF4-FFF2-40B4-BE49-F238E27FC236}">
                <a16:creationId xmlns:a16="http://schemas.microsoft.com/office/drawing/2014/main" id="{518084B7-0DF2-4BDC-9561-19C7D3338A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2491" y="3126023"/>
            <a:ext cx="5054270" cy="3486317"/>
          </a:xfrm>
          <a:prstGeom prst="rect">
            <a:avLst/>
          </a:prstGeom>
        </p:spPr>
      </p:pic>
    </p:spTree>
    <p:extLst>
      <p:ext uri="{BB962C8B-B14F-4D97-AF65-F5344CB8AC3E}">
        <p14:creationId xmlns:p14="http://schemas.microsoft.com/office/powerpoint/2010/main" val="189655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18D51A-6B0F-4F4F-89AC-947BB9232E8B}"/>
              </a:ext>
            </a:extLst>
          </p:cNvPr>
          <p:cNvSpPr txBox="1"/>
          <p:nvPr/>
        </p:nvSpPr>
        <p:spPr>
          <a:xfrm>
            <a:off x="767255" y="2238703"/>
            <a:ext cx="184731" cy="369332"/>
          </a:xfrm>
          <a:prstGeom prst="rect">
            <a:avLst/>
          </a:prstGeom>
          <a:noFill/>
        </p:spPr>
        <p:txBody>
          <a:bodyPr wrap="none" rtlCol="0">
            <a:spAutoFit/>
          </a:bodyPr>
          <a:lstStyle/>
          <a:p>
            <a:endParaRPr lang="en-IN" dirty="0"/>
          </a:p>
        </p:txBody>
      </p:sp>
      <p:sp>
        <p:nvSpPr>
          <p:cNvPr id="10" name="TextBox 9">
            <a:extLst>
              <a:ext uri="{FF2B5EF4-FFF2-40B4-BE49-F238E27FC236}">
                <a16:creationId xmlns:a16="http://schemas.microsoft.com/office/drawing/2014/main" id="{42D841A2-C792-45CB-92DC-6C78A7DC1328}"/>
              </a:ext>
            </a:extLst>
          </p:cNvPr>
          <p:cNvSpPr txBox="1"/>
          <p:nvPr/>
        </p:nvSpPr>
        <p:spPr>
          <a:xfrm>
            <a:off x="4133881" y="4419862"/>
            <a:ext cx="2550698"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Analyzing the data</a:t>
            </a:r>
          </a:p>
        </p:txBody>
      </p:sp>
      <p:sp>
        <p:nvSpPr>
          <p:cNvPr id="11" name="TextBox 10">
            <a:extLst>
              <a:ext uri="{FF2B5EF4-FFF2-40B4-BE49-F238E27FC236}">
                <a16:creationId xmlns:a16="http://schemas.microsoft.com/office/drawing/2014/main" id="{564FAAA6-EDD8-4468-8421-EA2BC4F00CBB}"/>
              </a:ext>
            </a:extLst>
          </p:cNvPr>
          <p:cNvSpPr txBox="1"/>
          <p:nvPr/>
        </p:nvSpPr>
        <p:spPr>
          <a:xfrm>
            <a:off x="6684579" y="-430924"/>
            <a:ext cx="52552" cy="369332"/>
          </a:xfrm>
          <a:prstGeom prst="rect">
            <a:avLst/>
          </a:prstGeom>
          <a:noFill/>
        </p:spPr>
        <p:txBody>
          <a:bodyPr wrap="square" rtlCol="0">
            <a:spAutoFit/>
          </a:bodyPr>
          <a:lstStyle/>
          <a:p>
            <a:endParaRPr lang="en-IN" dirty="0"/>
          </a:p>
        </p:txBody>
      </p:sp>
      <p:sp>
        <p:nvSpPr>
          <p:cNvPr id="12" name="TextBox 11">
            <a:extLst>
              <a:ext uri="{FF2B5EF4-FFF2-40B4-BE49-F238E27FC236}">
                <a16:creationId xmlns:a16="http://schemas.microsoft.com/office/drawing/2014/main" id="{7E8CA2A9-FBB1-4120-BA36-E98B4C2411DA}"/>
              </a:ext>
            </a:extLst>
          </p:cNvPr>
          <p:cNvSpPr txBox="1"/>
          <p:nvPr/>
        </p:nvSpPr>
        <p:spPr>
          <a:xfrm>
            <a:off x="5315386" y="5095651"/>
            <a:ext cx="3889206" cy="461665"/>
          </a:xfrm>
          <a:prstGeom prst="rect">
            <a:avLst/>
          </a:prstGeom>
          <a:noFill/>
        </p:spPr>
        <p:txBody>
          <a:bodyPr wrap="none" rtlCol="0">
            <a:spAutoFit/>
          </a:bodyPr>
          <a:lstStyle/>
          <a:p>
            <a:pPr marL="457200" indent="-457200">
              <a:buFont typeface="Wingdings" panose="05000000000000000000" pitchFamily="2" charset="2"/>
              <a:buChar char="Ø"/>
            </a:pPr>
            <a:r>
              <a:rPr lang="en-US" sz="2400" dirty="0">
                <a:solidFill>
                  <a:schemeClr val="bg1"/>
                </a:solidFill>
                <a:latin typeface="Bahnschrift Light Condensed" panose="020B0502040204020203" pitchFamily="34" charset="0"/>
              </a:rPr>
              <a:t>Validation – K means Clustering</a:t>
            </a:r>
          </a:p>
        </p:txBody>
      </p:sp>
      <p:sp>
        <p:nvSpPr>
          <p:cNvPr id="13" name="TextBox 12">
            <a:extLst>
              <a:ext uri="{FF2B5EF4-FFF2-40B4-BE49-F238E27FC236}">
                <a16:creationId xmlns:a16="http://schemas.microsoft.com/office/drawing/2014/main" id="{93ADC3FA-6A88-4C19-A94C-07D0A69C4232}"/>
              </a:ext>
            </a:extLst>
          </p:cNvPr>
          <p:cNvSpPr txBox="1"/>
          <p:nvPr/>
        </p:nvSpPr>
        <p:spPr>
          <a:xfrm>
            <a:off x="6449510" y="5771440"/>
            <a:ext cx="1620957" cy="461665"/>
          </a:xfrm>
          <a:prstGeom prst="rect">
            <a:avLst/>
          </a:prstGeom>
          <a:noFill/>
        </p:spPr>
        <p:txBody>
          <a:bodyPr wrap="none" rtlCol="0">
            <a:spAutoFit/>
          </a:bodyPr>
          <a:lstStyle/>
          <a:p>
            <a:pPr marL="285750" indent="-285750">
              <a:buFont typeface="Wingdings" panose="05000000000000000000" pitchFamily="2" charset="2"/>
              <a:buChar char="Ø"/>
            </a:pPr>
            <a:r>
              <a:rPr lang="en-US" sz="1800" dirty="0">
                <a:solidFill>
                  <a:schemeClr val="bg1"/>
                </a:solidFill>
                <a:latin typeface="Bahnschrift Light Condensed" panose="020B0502040204020203" pitchFamily="34" charset="0"/>
              </a:rPr>
              <a:t> </a:t>
            </a:r>
            <a:r>
              <a:rPr lang="en-US" sz="2400" dirty="0">
                <a:solidFill>
                  <a:schemeClr val="bg1"/>
                </a:solidFill>
                <a:latin typeface="Bahnschrift Light Condensed" panose="020B0502040204020203" pitchFamily="34" charset="0"/>
              </a:rPr>
              <a:t>Conclusion</a:t>
            </a:r>
            <a:endParaRPr lang="en-IN" sz="2400" dirty="0">
              <a:solidFill>
                <a:schemeClr val="bg1"/>
              </a:solidFill>
              <a:latin typeface="Bahnschrift Light Condensed" panose="020B0502040204020203" pitchFamily="34" charset="0"/>
            </a:endParaRPr>
          </a:p>
        </p:txBody>
      </p:sp>
      <p:pic>
        <p:nvPicPr>
          <p:cNvPr id="14" name="Picture 13">
            <a:extLst>
              <a:ext uri="{FF2B5EF4-FFF2-40B4-BE49-F238E27FC236}">
                <a16:creationId xmlns:a16="http://schemas.microsoft.com/office/drawing/2014/main" id="{7172462C-120B-4752-8396-2C50024F31DF}"/>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2552" y="0"/>
            <a:ext cx="12244551" cy="6858000"/>
          </a:xfrm>
          <a:prstGeom prst="rect">
            <a:avLst/>
          </a:prstGeom>
        </p:spPr>
      </p:pic>
      <p:sp>
        <p:nvSpPr>
          <p:cNvPr id="9" name="TextBox 8">
            <a:extLst>
              <a:ext uri="{FF2B5EF4-FFF2-40B4-BE49-F238E27FC236}">
                <a16:creationId xmlns:a16="http://schemas.microsoft.com/office/drawing/2014/main" id="{1850C9EA-6DF0-47D8-85A5-BD0B6C48C578}"/>
              </a:ext>
            </a:extLst>
          </p:cNvPr>
          <p:cNvSpPr txBox="1"/>
          <p:nvPr/>
        </p:nvSpPr>
        <p:spPr>
          <a:xfrm>
            <a:off x="0" y="262230"/>
            <a:ext cx="5117737" cy="369332"/>
          </a:xfrm>
          <a:prstGeom prst="rect">
            <a:avLst/>
          </a:prstGeom>
          <a:noFill/>
        </p:spPr>
        <p:txBody>
          <a:bodyPr wrap="square">
            <a:spAutoFit/>
          </a:bodyPr>
          <a:lstStyle/>
          <a:p>
            <a:pPr algn="ctr"/>
            <a:r>
              <a:rPr lang="en-IN" dirty="0">
                <a:solidFill>
                  <a:schemeClr val="bg1"/>
                </a:solidFill>
                <a:latin typeface="Times New Roman" panose="02020603050405020304" pitchFamily="18" charset="0"/>
                <a:cs typeface="Times New Roman" panose="02020603050405020304" pitchFamily="18" charset="0"/>
              </a:rPr>
              <a:t>DT analysis of Diabetes disease dataset</a:t>
            </a:r>
          </a:p>
        </p:txBody>
      </p:sp>
      <p:pic>
        <p:nvPicPr>
          <p:cNvPr id="4" name="Picture 3">
            <a:extLst>
              <a:ext uri="{FF2B5EF4-FFF2-40B4-BE49-F238E27FC236}">
                <a16:creationId xmlns:a16="http://schemas.microsoft.com/office/drawing/2014/main" id="{0BA2DD42-D920-4642-9535-33EE9D385C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094" y="701316"/>
            <a:ext cx="10952796" cy="5894453"/>
          </a:xfrm>
          <a:prstGeom prst="rect">
            <a:avLst/>
          </a:prstGeom>
        </p:spPr>
      </p:pic>
    </p:spTree>
    <p:extLst>
      <p:ext uri="{BB962C8B-B14F-4D97-AF65-F5344CB8AC3E}">
        <p14:creationId xmlns:p14="http://schemas.microsoft.com/office/powerpoint/2010/main" val="18952630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1163</TotalTime>
  <Words>1564</Words>
  <Application>Microsoft Office PowerPoint</Application>
  <PresentationFormat>Widescreen</PresentationFormat>
  <Paragraphs>165</Paragraphs>
  <Slides>17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Agency FB</vt:lpstr>
      <vt:lpstr>Arial</vt:lpstr>
      <vt:lpstr>Arial Nova</vt:lpstr>
      <vt:lpstr>Arial Rounded MT Bold</vt:lpstr>
      <vt:lpstr>Bahnschrift Light Condensed</vt:lpstr>
      <vt:lpstr>Calibri</vt:lpstr>
      <vt:lpstr>Calibri Light</vt:lpstr>
      <vt:lpstr>Stencil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Anudnya Ware</dc:creator>
  <cp:lastModifiedBy>Anudnya Ware</cp:lastModifiedBy>
  <cp:revision>45</cp:revision>
  <dcterms:created xsi:type="dcterms:W3CDTF">2021-05-20T14:12:55Z</dcterms:created>
  <dcterms:modified xsi:type="dcterms:W3CDTF">2021-06-12T14:34:21Z</dcterms:modified>
</cp:coreProperties>
</file>